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93" r:id="rId2"/>
  </p:sldMasterIdLst>
  <p:notesMasterIdLst>
    <p:notesMasterId r:id="rId30"/>
  </p:notesMasterIdLst>
  <p:sldIdLst>
    <p:sldId id="346" r:id="rId3"/>
    <p:sldId id="624" r:id="rId4"/>
    <p:sldId id="621" r:id="rId5"/>
    <p:sldId id="622" r:id="rId6"/>
    <p:sldId id="616" r:id="rId7"/>
    <p:sldId id="627" r:id="rId8"/>
    <p:sldId id="618" r:id="rId9"/>
    <p:sldId id="617" r:id="rId10"/>
    <p:sldId id="625" r:id="rId11"/>
    <p:sldId id="629" r:id="rId12"/>
    <p:sldId id="630" r:id="rId13"/>
    <p:sldId id="633" r:id="rId14"/>
    <p:sldId id="631" r:id="rId15"/>
    <p:sldId id="634" r:id="rId16"/>
    <p:sldId id="626" r:id="rId17"/>
    <p:sldId id="635" r:id="rId18"/>
    <p:sldId id="636" r:id="rId19"/>
    <p:sldId id="628" r:id="rId20"/>
    <p:sldId id="637" r:id="rId21"/>
    <p:sldId id="620" r:id="rId22"/>
    <p:sldId id="641" r:id="rId23"/>
    <p:sldId id="619" r:id="rId24"/>
    <p:sldId id="640" r:id="rId25"/>
    <p:sldId id="639" r:id="rId26"/>
    <p:sldId id="638" r:id="rId27"/>
    <p:sldId id="623" r:id="rId28"/>
    <p:sldId id="484" r:id="rId29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C38A"/>
    <a:srgbClr val="00AAC8"/>
    <a:srgbClr val="8FC797"/>
    <a:srgbClr val="1F8A06"/>
    <a:srgbClr val="1FA9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79607" autoAdjust="0"/>
  </p:normalViewPr>
  <p:slideViewPr>
    <p:cSldViewPr snapToGrid="0" snapToObjects="1">
      <p:cViewPr varScale="1">
        <p:scale>
          <a:sx n="92" d="100"/>
          <a:sy n="92" d="100"/>
        </p:scale>
        <p:origin x="1214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5-4-2018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506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http://slideplayer.com/slide/7452489/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43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http://slideplayer.com/slide/7452489/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445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025F9C-839B-4F86-90ED-1981AE5A2196}" type="slidenum">
              <a:rPr lang="en-US" altLang="nl-NL"/>
              <a:pPr/>
              <a:t>12</a:t>
            </a:fld>
            <a:endParaRPr lang="en-US" altLang="nl-NL"/>
          </a:p>
        </p:txBody>
      </p:sp>
      <p:sp>
        <p:nvSpPr>
          <p:cNvPr id="142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089649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DB7F0F-31D6-48B0-91B8-4B7816A5F8BD}" type="slidenum">
              <a:rPr lang="en-US" altLang="nl-NL"/>
              <a:pPr/>
              <a:t>14</a:t>
            </a:fld>
            <a:endParaRPr lang="en-US" altLang="nl-NL"/>
          </a:p>
        </p:txBody>
      </p:sp>
      <p:sp>
        <p:nvSpPr>
          <p:cNvPr id="136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79848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https://octoverse.github.com/</a:t>
            </a:r>
          </a:p>
          <a:p>
            <a:r>
              <a:rPr lang="en-US" dirty="0" smtClean="0"/>
              <a:t>https://insights.stackoverflow.com/survey/2017</a:t>
            </a:r>
          </a:p>
          <a:p>
            <a:endParaRPr lang="en-US" dirty="0" smtClean="0"/>
          </a:p>
          <a:p>
            <a:r>
              <a:rPr lang="en-US" dirty="0" smtClean="0"/>
              <a:t>Performance: https://www.linkedin.com/pulse/nodejs-vs-java-which-faster-apis-owen-rubel</a:t>
            </a:r>
          </a:p>
          <a:p>
            <a:endParaRPr lang="en-US" dirty="0" smtClean="0"/>
          </a:p>
          <a:p>
            <a:r>
              <a:rPr lang="en-US" dirty="0" smtClean="0"/>
              <a:t>Na application server required. Ideal to just run a Jar in a Docker container</a:t>
            </a:r>
          </a:p>
          <a:p>
            <a:endParaRPr lang="en-US" dirty="0" smtClean="0"/>
          </a:p>
          <a:p>
            <a:r>
              <a:rPr lang="en-US" dirty="0" smtClean="0"/>
              <a:t>Netflix</a:t>
            </a:r>
            <a:r>
              <a:rPr lang="en-US" baseline="0" dirty="0" smtClean="0"/>
              <a:t> uses it</a:t>
            </a:r>
          </a:p>
          <a:p>
            <a:endParaRPr lang="en-US" baseline="0" dirty="0" smtClean="0"/>
          </a:p>
          <a:p>
            <a:r>
              <a:rPr lang="en-US" dirty="0" smtClean="0"/>
              <a:t>Spring is a solid framework</a:t>
            </a:r>
          </a:p>
          <a:p>
            <a:pPr lvl="1"/>
            <a:r>
              <a:rPr lang="en-US" dirty="0" smtClean="0"/>
              <a:t>a large codebase</a:t>
            </a:r>
          </a:p>
          <a:p>
            <a:pPr lvl="1"/>
            <a:r>
              <a:rPr lang="en-US" dirty="0" smtClean="0"/>
              <a:t>many contributors</a:t>
            </a:r>
          </a:p>
          <a:p>
            <a:endParaRPr lang="en-US" dirty="0" smtClean="0"/>
          </a:p>
          <a:p>
            <a:r>
              <a:rPr lang="en-US" dirty="0" smtClean="0"/>
              <a:t>Spring Boot makes using Spring easy by taking an opinionated view</a:t>
            </a:r>
            <a:br>
              <a:rPr lang="en-US" dirty="0" smtClean="0"/>
            </a:br>
            <a:r>
              <a:rPr lang="en-US" dirty="0" smtClean="0"/>
              <a:t>Minimal configuration required for 80% of the use cases</a:t>
            </a:r>
          </a:p>
          <a:p>
            <a:endParaRPr lang="en-US" dirty="0" smtClean="0"/>
          </a:p>
          <a:p>
            <a:r>
              <a:rPr lang="en-US" dirty="0" smtClean="0"/>
              <a:t>Designed to get you up and running as quickly as possible.</a:t>
            </a:r>
          </a:p>
          <a:p>
            <a:pPr lvl="1"/>
            <a:r>
              <a:rPr lang="en-US" dirty="0" smtClean="0"/>
              <a:t>Does not require an application server (has embedded Tomcat)</a:t>
            </a:r>
          </a:p>
          <a:p>
            <a:pPr lvl="1"/>
            <a:r>
              <a:rPr lang="en-US" dirty="0" smtClean="0"/>
              <a:t>You just need a JVM to run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278761-242B-4136-BCF0-3E1258251419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9628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https://spring.io/blog/2018/03/01/spring-boot-2-0-goes-ga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8920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05-Apr-18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Spring Boot 101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 smtClean="0"/>
              <a:t>Foto</a:t>
            </a:r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t>05-Apr-18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t>05-Apr-18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t>05-Apr-18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t>05-Apr-18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05-Apr-18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51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1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02406" indent="-202406">
              <a:lnSpc>
                <a:spcPts val="1650"/>
              </a:lnSpc>
              <a:spcAft>
                <a:spcPts val="0"/>
              </a:spcAft>
              <a:defRPr sz="1425" b="0" i="0">
                <a:latin typeface="Arial" pitchFamily="34" charset="0"/>
                <a:cs typeface="Arial"/>
              </a:defRPr>
            </a:lvl1pPr>
            <a:lvl2pPr marL="406004" indent="-203597" algn="l">
              <a:buSzPct val="100000"/>
              <a:buFont typeface="Arial" pitchFamily="34" charset="0"/>
              <a:buChar char="–"/>
              <a:tabLst>
                <a:tab pos="739379" algn="l"/>
              </a:tabLst>
              <a:defRPr sz="1200" i="0" baseline="0">
                <a:latin typeface="Arial" pitchFamily="34" charset="0"/>
                <a:cs typeface="Arial" pitchFamily="34" charset="0"/>
              </a:defRPr>
            </a:lvl2pPr>
            <a:lvl3pPr marL="572691" indent="-158354">
              <a:buFont typeface="Arial" pitchFamily="34" charset="0"/>
              <a:buChar char="•"/>
              <a:defRPr sz="900" baseline="0">
                <a:latin typeface="Arial" pitchFamily="34" charset="0"/>
              </a:defRPr>
            </a:lvl3pPr>
            <a:lvl4pPr marL="751285" indent="-167879">
              <a:buFont typeface="Arial" pitchFamily="34" charset="0"/>
              <a:buChar char="–"/>
              <a:defRPr sz="900" baseline="0">
                <a:latin typeface="Arial" pitchFamily="34" charset="0"/>
              </a:defRPr>
            </a:lvl4pPr>
            <a:lvl5pPr marL="495300" indent="-161925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1050" smtClean="0"/>
              <a:t>Xxxx</a:t>
            </a:r>
          </a:p>
          <a:p>
            <a:pPr lvl="2"/>
            <a:r>
              <a:rPr lang="nl-NL" sz="1050" smtClean="0"/>
              <a:t>Xxx</a:t>
            </a:r>
          </a:p>
          <a:p>
            <a:pPr lvl="3"/>
            <a:r>
              <a:rPr lang="nl-NL" sz="105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4007671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28601"/>
            <a:ext cx="7162800" cy="6857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00" cap="all" baseline="0"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524000" y="971550"/>
            <a:ext cx="71628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1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524000" y="4800600"/>
            <a:ext cx="1066800" cy="273844"/>
          </a:xfrm>
          <a:prstGeom prst="rect">
            <a:avLst/>
          </a:prstGeom>
        </p:spPr>
        <p:txBody>
          <a:bodyPr/>
          <a:lstStyle/>
          <a:p>
            <a:fld id="{1147BC30-C395-42F0-B068-B3A3D826EC18}" type="datetimeFigureOut">
              <a:rPr lang="en-US" smtClean="0"/>
              <a:pPr/>
              <a:t>05-Apr-18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90800" y="4800600"/>
            <a:ext cx="586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0E40-576B-4A1C-BBE5-5258170837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00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1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859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0" y="1639491"/>
            <a:ext cx="7162801" cy="1021556"/>
          </a:xfrm>
          <a:prstGeom prst="rect">
            <a:avLst/>
          </a:prstGeom>
        </p:spPr>
        <p:txBody>
          <a:bodyPr anchor="t"/>
          <a:lstStyle>
            <a:lvl1pPr algn="l">
              <a:defRPr sz="2100" b="1" cap="all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3999" y="514351"/>
            <a:ext cx="7162801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524000" y="4800600"/>
            <a:ext cx="1066800" cy="273844"/>
          </a:xfrm>
          <a:prstGeom prst="rect">
            <a:avLst/>
          </a:prstGeom>
        </p:spPr>
        <p:txBody>
          <a:bodyPr/>
          <a:lstStyle/>
          <a:p>
            <a:fld id="{1147BC30-C395-42F0-B068-B3A3D826EC18}" type="datetimeFigureOut">
              <a:rPr lang="en-US" smtClean="0"/>
              <a:pPr/>
              <a:t>05-Apr-18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90800" y="4800600"/>
            <a:ext cx="586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0E40-576B-4A1C-BBE5-5258170837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98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3417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12903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39"/>
            <a:ext cx="6297749" cy="302046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7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310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15" y="2089707"/>
            <a:ext cx="3332991" cy="105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76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1"/>
            <a:ext cx="7886700" cy="11803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93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3"/>
            <a:ext cx="7886700" cy="14275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35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5" y="444793"/>
            <a:ext cx="7886700" cy="76494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27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285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170642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32680" y="150333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114301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176659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176659" y="401586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238697" y="402009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69362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74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13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630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893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 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854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146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186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753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1017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13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68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3016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100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929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16DA-0E4B-CC41-ACBF-76C3BC02E189}" type="datetime1">
              <a:rPr lang="en-US" smtClean="0"/>
              <a:t>05-Apr-18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368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11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977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623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78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081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49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96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00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8D44-D820-BB49-9309-B66E37C4EE70}" type="datetime1">
              <a:rPr lang="en-US" smtClean="0"/>
              <a:t>05-Apr-18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73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83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368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5281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2949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2004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4125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3850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7334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3930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6030-B80C-7C4C-B97F-1ADFAB53E146}" type="datetime1">
              <a:rPr lang="en-US" smtClean="0"/>
              <a:t>05-Apr-18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624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886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720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95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6314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7655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6356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2416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16305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1551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06532" y="565920"/>
            <a:ext cx="5535959" cy="347839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8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22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B474-0AB7-8846-BA6A-67033A8CF4FA}" type="datetime1">
              <a:rPr lang="en-US" smtClean="0"/>
              <a:t>05-Apr-18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83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9543" y="3417274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7910" y="3114560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91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57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20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3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48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88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95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57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3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50C8-7311-E14C-816D-7251E320C8DC}" type="datetime1">
              <a:rPr lang="en-US" smtClean="0"/>
              <a:t>05-Apr-18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77" y="2264640"/>
            <a:ext cx="2022767" cy="6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77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5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0392" y="249492"/>
            <a:ext cx="925462" cy="378042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5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40937" indent="-240937">
              <a:lnSpc>
                <a:spcPts val="1964"/>
              </a:lnSpc>
              <a:spcAft>
                <a:spcPts val="0"/>
              </a:spcAft>
              <a:defRPr sz="1687" b="0" i="0">
                <a:latin typeface="Arial" pitchFamily="34" charset="0"/>
                <a:cs typeface="Arial"/>
              </a:defRPr>
            </a:lvl1pPr>
            <a:lvl2pPr marL="483291" indent="-242354" algn="l">
              <a:buSzPct val="100000"/>
              <a:buFont typeface="Arial" pitchFamily="34" charset="0"/>
              <a:buChar char="–"/>
              <a:tabLst>
                <a:tab pos="880128" algn="l"/>
              </a:tabLst>
              <a:defRPr sz="1424" i="0" baseline="0">
                <a:latin typeface="Arial" pitchFamily="34" charset="0"/>
                <a:cs typeface="Arial" pitchFamily="34" charset="0"/>
              </a:defRPr>
            </a:lvl2pPr>
            <a:lvl3pPr marL="681710" indent="-188498">
              <a:buFont typeface="Arial" pitchFamily="34" charset="0"/>
              <a:buChar char="•"/>
              <a:defRPr sz="1055" baseline="0">
                <a:latin typeface="Arial" pitchFamily="34" charset="0"/>
              </a:defRPr>
            </a:lvl3pPr>
            <a:lvl4pPr marL="894301" indent="-199836">
              <a:buFont typeface="Arial" pitchFamily="34" charset="0"/>
              <a:buChar char="–"/>
              <a:defRPr sz="1055" baseline="0">
                <a:latin typeface="Arial" pitchFamily="34" charset="0"/>
              </a:defRPr>
            </a:lvl4pPr>
            <a:lvl5pPr marL="589586" indent="-192749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1266" smtClean="0"/>
              <a:t>Xxxx</a:t>
            </a:r>
          </a:p>
          <a:p>
            <a:pPr lvl="2"/>
            <a:r>
              <a:rPr lang="nl-NL" sz="1266" smtClean="0"/>
              <a:t>Xxx</a:t>
            </a:r>
          </a:p>
          <a:p>
            <a:pPr lvl="3"/>
            <a:r>
              <a:rPr lang="nl-NL" sz="1266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442629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05-Apr-18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14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05-Apr-18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Spring Boot 101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3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42.xml"/><Relationship Id="rId34" Type="http://schemas.openxmlformats.org/officeDocument/2006/relationships/slideLayout" Target="../slideLayouts/slideLayout55.xml"/><Relationship Id="rId42" Type="http://schemas.openxmlformats.org/officeDocument/2006/relationships/slideLayout" Target="../slideLayouts/slideLayout63.xml"/><Relationship Id="rId47" Type="http://schemas.openxmlformats.org/officeDocument/2006/relationships/slideLayout" Target="../slideLayouts/slideLayout68.xml"/><Relationship Id="rId50" Type="http://schemas.openxmlformats.org/officeDocument/2006/relationships/slideLayout" Target="../slideLayouts/slideLayout71.xml"/><Relationship Id="rId55" Type="http://schemas.openxmlformats.org/officeDocument/2006/relationships/slideLayout" Target="../slideLayouts/slideLayout76.xml"/><Relationship Id="rId63" Type="http://schemas.openxmlformats.org/officeDocument/2006/relationships/theme" Target="../theme/theme2.xml"/><Relationship Id="rId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9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32" Type="http://schemas.openxmlformats.org/officeDocument/2006/relationships/slideLayout" Target="../slideLayouts/slideLayout53.xml"/><Relationship Id="rId37" Type="http://schemas.openxmlformats.org/officeDocument/2006/relationships/slideLayout" Target="../slideLayouts/slideLayout58.xml"/><Relationship Id="rId40" Type="http://schemas.openxmlformats.org/officeDocument/2006/relationships/slideLayout" Target="../slideLayouts/slideLayout61.xml"/><Relationship Id="rId45" Type="http://schemas.openxmlformats.org/officeDocument/2006/relationships/slideLayout" Target="../slideLayouts/slideLayout66.xml"/><Relationship Id="rId53" Type="http://schemas.openxmlformats.org/officeDocument/2006/relationships/slideLayout" Target="../slideLayouts/slideLayout74.xml"/><Relationship Id="rId58" Type="http://schemas.openxmlformats.org/officeDocument/2006/relationships/slideLayout" Target="../slideLayouts/slideLayout79.xml"/><Relationship Id="rId5" Type="http://schemas.openxmlformats.org/officeDocument/2006/relationships/slideLayout" Target="../slideLayouts/slideLayout26.xml"/><Relationship Id="rId61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slideLayout" Target="../slideLayouts/slideLayout51.xml"/><Relationship Id="rId35" Type="http://schemas.openxmlformats.org/officeDocument/2006/relationships/slideLayout" Target="../slideLayouts/slideLayout56.xml"/><Relationship Id="rId43" Type="http://schemas.openxmlformats.org/officeDocument/2006/relationships/slideLayout" Target="../slideLayouts/slideLayout64.xml"/><Relationship Id="rId48" Type="http://schemas.openxmlformats.org/officeDocument/2006/relationships/slideLayout" Target="../slideLayouts/slideLayout69.xml"/><Relationship Id="rId56" Type="http://schemas.openxmlformats.org/officeDocument/2006/relationships/slideLayout" Target="../slideLayouts/slideLayout77.xml"/><Relationship Id="rId64" Type="http://schemas.openxmlformats.org/officeDocument/2006/relationships/image" Target="../media/image5.png"/><Relationship Id="rId8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72.xml"/><Relationship Id="rId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33" Type="http://schemas.openxmlformats.org/officeDocument/2006/relationships/slideLayout" Target="../slideLayouts/slideLayout54.xml"/><Relationship Id="rId38" Type="http://schemas.openxmlformats.org/officeDocument/2006/relationships/slideLayout" Target="../slideLayouts/slideLayout59.xml"/><Relationship Id="rId46" Type="http://schemas.openxmlformats.org/officeDocument/2006/relationships/slideLayout" Target="../slideLayouts/slideLayout67.xml"/><Relationship Id="rId59" Type="http://schemas.openxmlformats.org/officeDocument/2006/relationships/slideLayout" Target="../slideLayouts/slideLayout80.xml"/><Relationship Id="rId20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62.xml"/><Relationship Id="rId54" Type="http://schemas.openxmlformats.org/officeDocument/2006/relationships/slideLayout" Target="../slideLayouts/slideLayout75.xml"/><Relationship Id="rId6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36" Type="http://schemas.openxmlformats.org/officeDocument/2006/relationships/slideLayout" Target="../slideLayouts/slideLayout57.xml"/><Relationship Id="rId49" Type="http://schemas.openxmlformats.org/officeDocument/2006/relationships/slideLayout" Target="../slideLayouts/slideLayout70.xml"/><Relationship Id="rId57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65.xml"/><Relationship Id="rId52" Type="http://schemas.openxmlformats.org/officeDocument/2006/relationships/slideLayout" Target="../slideLayouts/slideLayout73.xml"/><Relationship Id="rId60" Type="http://schemas.openxmlformats.org/officeDocument/2006/relationships/slideLayout" Target="../slideLayouts/slideLayout81.xml"/><Relationship Id="rId65" Type="http://schemas.openxmlformats.org/officeDocument/2006/relationships/image" Target="../media/image6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9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5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05-Apr-18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756" r:id="rId16"/>
    <p:sldLayoutId id="2147483757" r:id="rId17"/>
    <p:sldLayoutId id="2147483758" r:id="rId18"/>
    <p:sldLayoutId id="2147483759" r:id="rId19"/>
    <p:sldLayoutId id="2147483760" r:id="rId20"/>
    <p:sldLayoutId id="2147483761" r:id="rId21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88" y="273751"/>
            <a:ext cx="7886626" cy="994544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88" y="1369591"/>
            <a:ext cx="7886626" cy="3263243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42" r:id="rId49"/>
    <p:sldLayoutId id="2147483743" r:id="rId50"/>
    <p:sldLayoutId id="2147483744" r:id="rId51"/>
    <p:sldLayoutId id="2147483745" r:id="rId52"/>
    <p:sldLayoutId id="2147483746" r:id="rId53"/>
    <p:sldLayoutId id="2147483747" r:id="rId54"/>
    <p:sldLayoutId id="2147483748" r:id="rId55"/>
    <p:sldLayoutId id="2147483749" r:id="rId56"/>
    <p:sldLayoutId id="2147483750" r:id="rId57"/>
    <p:sldLayoutId id="2147483751" r:id="rId58"/>
    <p:sldLayoutId id="2147483752" r:id="rId59"/>
    <p:sldLayoutId id="2147483753" r:id="rId60"/>
    <p:sldLayoutId id="2147483754" r:id="rId61"/>
    <p:sldLayoutId id="2147483755" r:id="rId62"/>
  </p:sldLayoutIdLst>
  <p:timing>
    <p:tnLst>
      <p:par>
        <p:cTn id="1" dur="indefinite" restart="never" nodeType="tmRoot"/>
      </p:par>
    </p:tnLst>
  </p:timing>
  <p:txStyles>
    <p:titleStyle>
      <a:lvl1pPr algn="l" defTabSz="642767" rtl="0" eaLnBrk="1" latinLnBrk="0" hangingPunct="1">
        <a:lnSpc>
          <a:spcPct val="90000"/>
        </a:lnSpc>
        <a:spcBef>
          <a:spcPct val="0"/>
        </a:spcBef>
        <a:buNone/>
        <a:defRPr sz="3164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160692" indent="-160692" algn="l" defTabSz="642767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482075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803459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124843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1285535" indent="0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176761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8994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377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176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384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767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151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53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6918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302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4968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069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7.jpeg"/><Relationship Id="rId7" Type="http://schemas.openxmlformats.org/officeDocument/2006/relationships/image" Target="../media/image36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jpe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jpe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eg"/><Relationship Id="rId4" Type="http://schemas.openxmlformats.org/officeDocument/2006/relationships/image" Target="../media/image55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s://start.spring.io/" TargetMode="External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boot/compare/6643ec37130ad589b03d747aa6171fc5e8652e08...7d7cf6aa35b872596b6dd2078dc3682e41e25a2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9.png"/><Relationship Id="rId7" Type="http://schemas.openxmlformats.org/officeDocument/2006/relationships/image" Target="../media/image6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png"/><Relationship Id="rId5" Type="http://schemas.openxmlformats.org/officeDocument/2006/relationships/image" Target="../media/image67.jpeg"/><Relationship Id="rId10" Type="http://schemas.openxmlformats.org/officeDocument/2006/relationships/image" Target="../media/image72.jpeg"/><Relationship Id="rId4" Type="http://schemas.openxmlformats.org/officeDocument/2006/relationships/image" Target="../media/image66.png"/><Relationship Id="rId9" Type="http://schemas.openxmlformats.org/officeDocument/2006/relationships/image" Target="../media/image71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hyperlink" Target="http://technology.amis.nl/" TargetMode="External"/><Relationship Id="rId7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Overview and History and Spring &amp; </a:t>
            </a:r>
            <a:r>
              <a:rPr lang="en-US" b="0" dirty="0" err="1" smtClean="0"/>
              <a:t>SpringBoot</a:t>
            </a:r>
            <a:endParaRPr lang="nl-NL" sz="2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>
          <a:xfrm>
            <a:off x="719998" y="1080000"/>
            <a:ext cx="7444288" cy="1512000"/>
          </a:xfrm>
        </p:spPr>
        <p:txBody>
          <a:bodyPr/>
          <a:lstStyle/>
          <a:p>
            <a:r>
              <a:rPr lang="en-US" sz="2800" b="0" dirty="0" smtClean="0">
                <a:solidFill>
                  <a:srgbClr val="FF0000"/>
                </a:solidFill>
              </a:rPr>
              <a:t>AMIS </a:t>
            </a:r>
            <a:r>
              <a:rPr lang="en-US" sz="2800" b="0" dirty="0" err="1" smtClean="0">
                <a:solidFill>
                  <a:srgbClr val="FF0000"/>
                </a:solidFill>
              </a:rPr>
              <a:t>SpringBoot</a:t>
            </a:r>
            <a:r>
              <a:rPr lang="en-US" sz="2800" b="0" dirty="0" smtClean="0">
                <a:solidFill>
                  <a:srgbClr val="FF0000"/>
                </a:solidFill>
              </a:rPr>
              <a:t> 101</a:t>
            </a:r>
            <a:endParaRPr lang="nl-NL" sz="2800" b="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1</a:t>
            </a:fld>
            <a:endParaRPr lang="nl-NL"/>
          </a:p>
        </p:txBody>
      </p:sp>
      <p:sp>
        <p:nvSpPr>
          <p:cNvPr id="2" name="TextBox 1"/>
          <p:cNvSpPr txBox="1"/>
          <p:nvPr/>
        </p:nvSpPr>
        <p:spPr>
          <a:xfrm>
            <a:off x="719998" y="4264489"/>
            <a:ext cx="1067600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Lucas Jellema</a:t>
            </a:r>
          </a:p>
          <a:p>
            <a:r>
              <a:rPr lang="en-US" sz="1300" dirty="0" smtClean="0"/>
              <a:t>April 2018</a:t>
            </a:r>
            <a:endParaRPr lang="nl-NL" sz="1300" dirty="0" err="1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537" y="2282829"/>
            <a:ext cx="1226926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Fundamentals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to the POJO</a:t>
            </a:r>
          </a:p>
          <a:p>
            <a:r>
              <a:rPr lang="en-US" dirty="0" smtClean="0"/>
              <a:t>Convention </a:t>
            </a:r>
            <a:r>
              <a:rPr lang="en-US" dirty="0"/>
              <a:t>over configuration</a:t>
            </a:r>
          </a:p>
          <a:p>
            <a:r>
              <a:rPr lang="en-US" dirty="0"/>
              <a:t>Open for extension, closed for modification</a:t>
            </a:r>
          </a:p>
          <a:p>
            <a:r>
              <a:rPr lang="en-US" dirty="0"/>
              <a:t>Inversion of Control</a:t>
            </a:r>
            <a:r>
              <a:rPr lang="nl-NL" dirty="0"/>
              <a:t> </a:t>
            </a:r>
            <a:r>
              <a:rPr lang="nl-NL" dirty="0" err="1"/>
              <a:t>aka</a:t>
            </a:r>
            <a:r>
              <a:rPr lang="nl-NL" dirty="0"/>
              <a:t>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endParaRPr lang="nl-NL" dirty="0"/>
          </a:p>
          <a:p>
            <a:r>
              <a:rPr lang="en-US" dirty="0" smtClean="0"/>
              <a:t>Bean Factory</a:t>
            </a:r>
          </a:p>
          <a:p>
            <a:pPr lvl="1"/>
            <a:r>
              <a:rPr lang="en-US" dirty="0" smtClean="0"/>
              <a:t>Class plus </a:t>
            </a:r>
            <a:r>
              <a:rPr lang="en-US" dirty="0" err="1" smtClean="0"/>
              <a:t>Config</a:t>
            </a:r>
            <a:r>
              <a:rPr lang="en-US" dirty="0" smtClean="0"/>
              <a:t> Settings &amp; Bean References = Spring Bean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  <p:sp>
        <p:nvSpPr>
          <p:cNvPr id="6" name="Rounded Rectangle 5"/>
          <p:cNvSpPr/>
          <p:nvPr/>
        </p:nvSpPr>
        <p:spPr>
          <a:xfrm>
            <a:off x="1138844" y="2660073"/>
            <a:ext cx="1321723" cy="556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Class</a:t>
            </a:r>
            <a:endParaRPr lang="nl-NL" dirty="0"/>
          </a:p>
        </p:txBody>
      </p:sp>
      <p:sp>
        <p:nvSpPr>
          <p:cNvPr id="8" name="Rounded Rectangle 7"/>
          <p:cNvSpPr/>
          <p:nvPr/>
        </p:nvSpPr>
        <p:spPr>
          <a:xfrm>
            <a:off x="881149" y="3783633"/>
            <a:ext cx="1579417" cy="556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dirty="0" smtClean="0"/>
              <a:t>ean-config.xml</a:t>
            </a:r>
            <a:endParaRPr lang="nl-NL" dirty="0"/>
          </a:p>
        </p:txBody>
      </p:sp>
      <p:sp>
        <p:nvSpPr>
          <p:cNvPr id="7" name="Right Arrow 6"/>
          <p:cNvSpPr/>
          <p:nvPr/>
        </p:nvSpPr>
        <p:spPr>
          <a:xfrm rot="2250917">
            <a:off x="2613401" y="3017520"/>
            <a:ext cx="532015" cy="399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ight Arrow 9"/>
          <p:cNvSpPr/>
          <p:nvPr/>
        </p:nvSpPr>
        <p:spPr>
          <a:xfrm rot="20384078">
            <a:off x="2617371" y="3774632"/>
            <a:ext cx="532015" cy="456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l 10"/>
          <p:cNvSpPr/>
          <p:nvPr/>
        </p:nvSpPr>
        <p:spPr>
          <a:xfrm>
            <a:off x="5968538" y="2452255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sp>
        <p:nvSpPr>
          <p:cNvPr id="13" name="Oval 12"/>
          <p:cNvSpPr/>
          <p:nvPr/>
        </p:nvSpPr>
        <p:spPr>
          <a:xfrm>
            <a:off x="7817044" y="2644677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sp>
        <p:nvSpPr>
          <p:cNvPr id="14" name="Oval 13"/>
          <p:cNvSpPr/>
          <p:nvPr/>
        </p:nvSpPr>
        <p:spPr>
          <a:xfrm>
            <a:off x="5802728" y="3826277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sp>
        <p:nvSpPr>
          <p:cNvPr id="15" name="Oval 14"/>
          <p:cNvSpPr/>
          <p:nvPr/>
        </p:nvSpPr>
        <p:spPr>
          <a:xfrm>
            <a:off x="7299869" y="3630575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sp>
        <p:nvSpPr>
          <p:cNvPr id="12" name="Right Arrow 11"/>
          <p:cNvSpPr/>
          <p:nvPr/>
        </p:nvSpPr>
        <p:spPr>
          <a:xfrm>
            <a:off x="5113776" y="3192285"/>
            <a:ext cx="991747" cy="689956"/>
          </a:xfrm>
          <a:prstGeom prst="rightArrow">
            <a:avLst/>
          </a:prstGeom>
          <a:gradFill>
            <a:gsLst>
              <a:gs pos="0">
                <a:srgbClr val="00AAC8"/>
              </a:gs>
              <a:gs pos="29000">
                <a:schemeClr val="accent1">
                  <a:lumMod val="45000"/>
                  <a:lumOff val="55000"/>
                </a:schemeClr>
              </a:gs>
              <a:gs pos="77000">
                <a:srgbClr val="80C38A"/>
              </a:gs>
              <a:gs pos="100000">
                <a:srgbClr val="8FC797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Straight Arrow Connector 16"/>
          <p:cNvCxnSpPr>
            <a:endCxn id="13" idx="2"/>
          </p:cNvCxnSpPr>
          <p:nvPr/>
        </p:nvCxnSpPr>
        <p:spPr>
          <a:xfrm>
            <a:off x="6949885" y="2896788"/>
            <a:ext cx="867159" cy="130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5"/>
            <a:endCxn id="15" idx="1"/>
          </p:cNvCxnSpPr>
          <p:nvPr/>
        </p:nvCxnSpPr>
        <p:spPr>
          <a:xfrm>
            <a:off x="6947698" y="3105028"/>
            <a:ext cx="520168" cy="63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6"/>
          </p:cNvCxnSpPr>
          <p:nvPr/>
        </p:nvCxnSpPr>
        <p:spPr>
          <a:xfrm flipV="1">
            <a:off x="6949885" y="4131435"/>
            <a:ext cx="376520" cy="77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7"/>
            <a:endCxn id="13" idx="4"/>
          </p:cNvCxnSpPr>
          <p:nvPr/>
        </p:nvCxnSpPr>
        <p:spPr>
          <a:xfrm flipV="1">
            <a:off x="8279029" y="3409448"/>
            <a:ext cx="111594" cy="33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>
            <a:off x="6949885" y="4690773"/>
            <a:ext cx="636248" cy="288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" name="Straight Arrow Connector 28"/>
          <p:cNvCxnSpPr>
            <a:stCxn id="14" idx="5"/>
          </p:cNvCxnSpPr>
          <p:nvPr/>
        </p:nvCxnSpPr>
        <p:spPr>
          <a:xfrm>
            <a:off x="6781888" y="4479050"/>
            <a:ext cx="167997" cy="22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Image result for factory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803" y="2615241"/>
            <a:ext cx="1715108" cy="17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413778" y="4314500"/>
            <a:ext cx="168956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Spring Bean Container</a:t>
            </a:r>
            <a:endParaRPr lang="nl-NL" sz="1300" dirty="0" err="1" smtClean="0"/>
          </a:p>
        </p:txBody>
      </p:sp>
    </p:spTree>
    <p:extLst>
      <p:ext uri="{BB962C8B-B14F-4D97-AF65-F5344CB8AC3E}">
        <p14:creationId xmlns:p14="http://schemas.microsoft.com/office/powerpoint/2010/main" val="337152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Fundamentals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to the POJO</a:t>
            </a:r>
          </a:p>
          <a:p>
            <a:r>
              <a:rPr lang="en-US" dirty="0" smtClean="0"/>
              <a:t>Convention </a:t>
            </a:r>
            <a:r>
              <a:rPr lang="en-US" dirty="0"/>
              <a:t>over configuration</a:t>
            </a:r>
          </a:p>
          <a:p>
            <a:r>
              <a:rPr lang="en-US" dirty="0"/>
              <a:t>Open for extension, closed for modification</a:t>
            </a:r>
          </a:p>
          <a:p>
            <a:r>
              <a:rPr lang="en-US" dirty="0"/>
              <a:t>Inversion of Control</a:t>
            </a:r>
            <a:r>
              <a:rPr lang="nl-NL" dirty="0"/>
              <a:t> </a:t>
            </a:r>
            <a:r>
              <a:rPr lang="nl-NL" dirty="0" err="1"/>
              <a:t>aka</a:t>
            </a:r>
            <a:r>
              <a:rPr lang="nl-NL" dirty="0"/>
              <a:t>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endParaRPr lang="nl-NL" dirty="0"/>
          </a:p>
          <a:p>
            <a:r>
              <a:rPr lang="en-US" dirty="0" smtClean="0"/>
              <a:t>Bean Factory</a:t>
            </a:r>
          </a:p>
          <a:p>
            <a:pPr lvl="1"/>
            <a:r>
              <a:rPr lang="en-US" dirty="0" smtClean="0"/>
              <a:t>Class plus </a:t>
            </a:r>
            <a:r>
              <a:rPr lang="en-US" dirty="0" err="1" smtClean="0"/>
              <a:t>Config</a:t>
            </a:r>
            <a:r>
              <a:rPr lang="en-US" dirty="0" smtClean="0"/>
              <a:t> Settings &amp; Bean References = Spring Bean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pic>
        <p:nvPicPr>
          <p:cNvPr id="8194" name="Picture 2" descr="Image result for factory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803" y="2615241"/>
            <a:ext cx="1715108" cy="17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138844" y="2660073"/>
            <a:ext cx="1321723" cy="556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Class</a:t>
            </a:r>
            <a:endParaRPr lang="nl-NL" dirty="0"/>
          </a:p>
        </p:txBody>
      </p:sp>
      <p:sp>
        <p:nvSpPr>
          <p:cNvPr id="8" name="Rounded Rectangle 7"/>
          <p:cNvSpPr/>
          <p:nvPr/>
        </p:nvSpPr>
        <p:spPr>
          <a:xfrm>
            <a:off x="881149" y="3783633"/>
            <a:ext cx="1579417" cy="556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Annotations</a:t>
            </a:r>
            <a:endParaRPr lang="nl-NL" dirty="0"/>
          </a:p>
        </p:txBody>
      </p:sp>
      <p:sp>
        <p:nvSpPr>
          <p:cNvPr id="7" name="Right Arrow 6"/>
          <p:cNvSpPr/>
          <p:nvPr/>
        </p:nvSpPr>
        <p:spPr>
          <a:xfrm rot="2250917">
            <a:off x="2613401" y="3084024"/>
            <a:ext cx="532015" cy="399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ight Arrow 9"/>
          <p:cNvSpPr/>
          <p:nvPr/>
        </p:nvSpPr>
        <p:spPr>
          <a:xfrm rot="20384078">
            <a:off x="2617371" y="3841136"/>
            <a:ext cx="532015" cy="456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xtBox 8"/>
          <p:cNvSpPr txBox="1"/>
          <p:nvPr/>
        </p:nvSpPr>
        <p:spPr>
          <a:xfrm>
            <a:off x="3413778" y="4314500"/>
            <a:ext cx="168956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Spring Bean Container</a:t>
            </a:r>
            <a:endParaRPr lang="nl-NL" sz="1300" dirty="0" err="1" smtClean="0"/>
          </a:p>
        </p:txBody>
      </p:sp>
      <p:sp>
        <p:nvSpPr>
          <p:cNvPr id="11" name="Oval 10"/>
          <p:cNvSpPr/>
          <p:nvPr/>
        </p:nvSpPr>
        <p:spPr>
          <a:xfrm>
            <a:off x="5968538" y="2452255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sp>
        <p:nvSpPr>
          <p:cNvPr id="13" name="Oval 12"/>
          <p:cNvSpPr/>
          <p:nvPr/>
        </p:nvSpPr>
        <p:spPr>
          <a:xfrm>
            <a:off x="7817044" y="2644677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sp>
        <p:nvSpPr>
          <p:cNvPr id="14" name="Oval 13"/>
          <p:cNvSpPr/>
          <p:nvPr/>
        </p:nvSpPr>
        <p:spPr>
          <a:xfrm>
            <a:off x="5802728" y="3826277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sp>
        <p:nvSpPr>
          <p:cNvPr id="15" name="Oval 14"/>
          <p:cNvSpPr/>
          <p:nvPr/>
        </p:nvSpPr>
        <p:spPr>
          <a:xfrm>
            <a:off x="7299869" y="3630575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sp>
        <p:nvSpPr>
          <p:cNvPr id="12" name="Right Arrow 11"/>
          <p:cNvSpPr/>
          <p:nvPr/>
        </p:nvSpPr>
        <p:spPr>
          <a:xfrm>
            <a:off x="5113776" y="3258789"/>
            <a:ext cx="991747" cy="689956"/>
          </a:xfrm>
          <a:prstGeom prst="rightArrow">
            <a:avLst/>
          </a:prstGeom>
          <a:gradFill>
            <a:gsLst>
              <a:gs pos="0">
                <a:srgbClr val="00AAC8"/>
              </a:gs>
              <a:gs pos="29000">
                <a:schemeClr val="accent1">
                  <a:lumMod val="45000"/>
                  <a:lumOff val="55000"/>
                </a:schemeClr>
              </a:gs>
              <a:gs pos="77000">
                <a:srgbClr val="80C38A"/>
              </a:gs>
              <a:gs pos="100000">
                <a:srgbClr val="8FC797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Straight Arrow Connector 16"/>
          <p:cNvCxnSpPr>
            <a:endCxn id="13" idx="2"/>
          </p:cNvCxnSpPr>
          <p:nvPr/>
        </p:nvCxnSpPr>
        <p:spPr>
          <a:xfrm>
            <a:off x="6949885" y="2896788"/>
            <a:ext cx="867159" cy="130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5"/>
            <a:endCxn id="15" idx="1"/>
          </p:cNvCxnSpPr>
          <p:nvPr/>
        </p:nvCxnSpPr>
        <p:spPr>
          <a:xfrm>
            <a:off x="6947698" y="3105028"/>
            <a:ext cx="520168" cy="63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6"/>
          </p:cNvCxnSpPr>
          <p:nvPr/>
        </p:nvCxnSpPr>
        <p:spPr>
          <a:xfrm flipV="1">
            <a:off x="6949885" y="4131435"/>
            <a:ext cx="376520" cy="77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7"/>
            <a:endCxn id="13" idx="4"/>
          </p:cNvCxnSpPr>
          <p:nvPr/>
        </p:nvCxnSpPr>
        <p:spPr>
          <a:xfrm flipV="1">
            <a:off x="8279029" y="3409448"/>
            <a:ext cx="111594" cy="33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>
            <a:off x="6949885" y="4690773"/>
            <a:ext cx="636248" cy="288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" name="Straight Arrow Connector 28"/>
          <p:cNvCxnSpPr>
            <a:stCxn id="14" idx="5"/>
          </p:cNvCxnSpPr>
          <p:nvPr/>
        </p:nvCxnSpPr>
        <p:spPr>
          <a:xfrm>
            <a:off x="6781888" y="4479050"/>
            <a:ext cx="167997" cy="22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213659" y="4591048"/>
            <a:ext cx="1858010" cy="332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</a:t>
            </a:r>
            <a:r>
              <a:rPr lang="en-US" dirty="0" err="1" smtClean="0"/>
              <a:t>config</a:t>
            </a:r>
            <a:r>
              <a:rPr lang="en-US" dirty="0" smtClean="0"/>
              <a:t>”.properties</a:t>
            </a:r>
            <a:endParaRPr lang="nl-NL" dirty="0"/>
          </a:p>
        </p:txBody>
      </p:sp>
      <p:sp>
        <p:nvSpPr>
          <p:cNvPr id="24" name="Right Arrow 23"/>
          <p:cNvSpPr/>
          <p:nvPr/>
        </p:nvSpPr>
        <p:spPr>
          <a:xfrm rot="18570543">
            <a:off x="3034104" y="4260373"/>
            <a:ext cx="363238" cy="456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601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sz="2100"/>
              <a:t>Template Pattern</a:t>
            </a:r>
          </a:p>
        </p:txBody>
      </p:sp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nl-NL" dirty="0" smtClean="0"/>
              <a:t>Operations </a:t>
            </a:r>
            <a:r>
              <a:rPr lang="en-US" altLang="nl-NL" dirty="0"/>
              <a:t>largely follows a standard algorithm</a:t>
            </a:r>
          </a:p>
          <a:p>
            <a:r>
              <a:rPr lang="en-US" altLang="nl-NL" dirty="0"/>
              <a:t>At certain steps, specialization or customization is required</a:t>
            </a:r>
          </a:p>
          <a:p>
            <a:r>
              <a:rPr lang="en-US" altLang="nl-NL" dirty="0"/>
              <a:t>Several implementations</a:t>
            </a:r>
          </a:p>
          <a:p>
            <a:pPr lvl="1"/>
            <a:r>
              <a:rPr lang="en-US" altLang="nl-NL" dirty="0"/>
              <a:t>Abstract ‘hook’ methods that sub-class may override</a:t>
            </a:r>
          </a:p>
          <a:p>
            <a:pPr lvl="1"/>
            <a:r>
              <a:rPr lang="en-US" altLang="nl-NL" dirty="0"/>
              <a:t>Parametrize </a:t>
            </a:r>
            <a:r>
              <a:rPr lang="en-US" altLang="nl-NL" dirty="0" err="1"/>
              <a:t>behaviour</a:t>
            </a:r>
            <a:r>
              <a:rPr lang="en-US" altLang="nl-NL" dirty="0"/>
              <a:t> and have invoker provide the details</a:t>
            </a:r>
          </a:p>
          <a:p>
            <a:pPr lvl="2"/>
            <a:r>
              <a:rPr lang="en-US" altLang="nl-NL" dirty="0"/>
              <a:t>Such as the SQL Query</a:t>
            </a:r>
          </a:p>
          <a:p>
            <a:r>
              <a:rPr lang="en-US" altLang="nl-NL" dirty="0" smtClean="0"/>
              <a:t>For example: Spring </a:t>
            </a:r>
            <a:r>
              <a:rPr lang="en-US" altLang="nl-NL" dirty="0"/>
              <a:t>JDBC Templates</a:t>
            </a:r>
          </a:p>
          <a:p>
            <a:pPr lvl="1"/>
            <a:r>
              <a:rPr lang="en-US" altLang="nl-NL" dirty="0"/>
              <a:t>Implement all JDBC wiring</a:t>
            </a:r>
          </a:p>
          <a:p>
            <a:pPr lvl="1"/>
            <a:r>
              <a:rPr lang="en-US" altLang="nl-NL" dirty="0"/>
              <a:t>Parametrize the query and the result-handling</a:t>
            </a:r>
          </a:p>
        </p:txBody>
      </p:sp>
    </p:spTree>
    <p:extLst>
      <p:ext uri="{BB962C8B-B14F-4D97-AF65-F5344CB8AC3E}">
        <p14:creationId xmlns:p14="http://schemas.microsoft.com/office/powerpoint/2010/main" val="42696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dirty="0" smtClean="0"/>
              <a:t>(2005</a:t>
            </a:r>
            <a:r>
              <a:rPr lang="en-US" altLang="nl-NL" dirty="0" smtClean="0">
                <a:sym typeface="Wingdings" panose="05000000000000000000" pitchFamily="2" charset="2"/>
              </a:rPr>
              <a:t>:) </a:t>
            </a:r>
            <a:r>
              <a:rPr lang="en-US" altLang="nl-NL" dirty="0" smtClean="0"/>
              <a:t>Spring’s </a:t>
            </a:r>
            <a:r>
              <a:rPr lang="en-US" altLang="nl-NL" dirty="0"/>
              <a:t>recommended </a:t>
            </a:r>
            <a:br>
              <a:rPr lang="en-US" altLang="nl-NL" dirty="0"/>
            </a:br>
            <a:r>
              <a:rPr lang="en-US" altLang="nl-NL" dirty="0"/>
              <a:t>Application Guidelines and Architecture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7487997" cy="3780000"/>
          </a:xfrm>
        </p:spPr>
        <p:txBody>
          <a:bodyPr/>
          <a:lstStyle/>
          <a:p>
            <a:r>
              <a:rPr lang="en-US" altLang="nl-NL" dirty="0"/>
              <a:t>Program against interfaces</a:t>
            </a:r>
          </a:p>
          <a:p>
            <a:pPr lvl="1"/>
            <a:r>
              <a:rPr lang="en-US" altLang="nl-NL" dirty="0"/>
              <a:t>For example Service Interface, DAO Interfaces</a:t>
            </a:r>
          </a:p>
          <a:p>
            <a:pPr lvl="1"/>
            <a:r>
              <a:rPr lang="en-US" altLang="nl-NL" dirty="0"/>
              <a:t>Typically no interfaces for Domain Classes</a:t>
            </a:r>
          </a:p>
          <a:p>
            <a:r>
              <a:rPr lang="en-US" altLang="nl-NL" dirty="0"/>
              <a:t>No configuration “plumbing” in your classes</a:t>
            </a:r>
          </a:p>
          <a:p>
            <a:pPr lvl="1"/>
            <a:r>
              <a:rPr lang="en-US" altLang="nl-NL" dirty="0"/>
              <a:t>Have configuration details injected</a:t>
            </a:r>
          </a:p>
          <a:p>
            <a:r>
              <a:rPr lang="en-US" altLang="nl-NL" dirty="0"/>
              <a:t>Domain Classes are used through all tiers</a:t>
            </a:r>
          </a:p>
          <a:p>
            <a:pPr lvl="1"/>
            <a:r>
              <a:rPr lang="en-US" altLang="nl-NL" dirty="0"/>
              <a:t>No Struts </a:t>
            </a:r>
            <a:r>
              <a:rPr lang="en-US" altLang="nl-NL" dirty="0" err="1"/>
              <a:t>ActionForms</a:t>
            </a:r>
            <a:r>
              <a:rPr lang="en-US" altLang="nl-NL" dirty="0"/>
              <a:t> to wrap domain classes</a:t>
            </a:r>
          </a:p>
          <a:p>
            <a:pPr lvl="1"/>
            <a:r>
              <a:rPr lang="en-US" altLang="nl-NL" dirty="0"/>
              <a:t>Controllers use Business Service methods to create or manipulate Domain </a:t>
            </a:r>
            <a:r>
              <a:rPr lang="en-US" altLang="nl-NL" dirty="0" smtClean="0"/>
              <a:t>Objects</a:t>
            </a:r>
          </a:p>
          <a:p>
            <a:pPr lvl="1"/>
            <a:r>
              <a:rPr lang="en-US" altLang="nl-NL" dirty="0" smtClean="0"/>
              <a:t>[No DTOs]</a:t>
            </a:r>
            <a:endParaRPr lang="en-US" altLang="nl-NL" dirty="0"/>
          </a:p>
          <a:p>
            <a:r>
              <a:rPr lang="en-US" altLang="nl-NL" dirty="0"/>
              <a:t>Practice “Test driven development</a:t>
            </a:r>
            <a:r>
              <a:rPr lang="en-US" altLang="nl-NL" dirty="0" smtClean="0"/>
              <a:t>” (using Mock dependency injection by Spring during testing) </a:t>
            </a:r>
          </a:p>
          <a:p>
            <a:pPr lvl="1"/>
            <a:r>
              <a:rPr lang="en-US" altLang="nl-NL" sz="1100" dirty="0"/>
              <a:t>Agile Software Engineering methods, such as XP</a:t>
            </a:r>
          </a:p>
          <a:p>
            <a:pPr lvl="1"/>
            <a:r>
              <a:rPr lang="en-US" altLang="nl-NL" sz="1100" dirty="0"/>
              <a:t>First design and develop a test based on interfaces</a:t>
            </a:r>
          </a:p>
          <a:p>
            <a:pPr lvl="2"/>
            <a:r>
              <a:rPr lang="en-US" altLang="nl-NL" sz="1100" dirty="0"/>
              <a:t>Before implementing the interfaces</a:t>
            </a:r>
          </a:p>
          <a:p>
            <a:pPr lvl="2"/>
            <a:r>
              <a:rPr lang="en-US" altLang="nl-NL" sz="1100" dirty="0"/>
              <a:t>Before starting to resolve a bug</a:t>
            </a:r>
          </a:p>
          <a:p>
            <a:pPr lvl="1"/>
            <a:r>
              <a:rPr lang="en-US" altLang="nl-NL" sz="1100" dirty="0"/>
              <a:t>Automated Unit Testing for every class in the application</a:t>
            </a:r>
          </a:p>
          <a:p>
            <a:endParaRPr lang="en-US" altLang="nl-NL" dirty="0"/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688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sz="2100"/>
              <a:t>Spring’s recommended architecture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356805" name="AutoShape 5"/>
          <p:cNvSpPr>
            <a:spLocks noChangeArrowheads="1"/>
          </p:cNvSpPr>
          <p:nvPr/>
        </p:nvSpPr>
        <p:spPr bwMode="auto">
          <a:xfrm>
            <a:off x="3028950" y="4286250"/>
            <a:ext cx="3028950" cy="742950"/>
          </a:xfrm>
          <a:prstGeom prst="can">
            <a:avLst>
              <a:gd name="adj" fmla="val 25000"/>
            </a:avLst>
          </a:prstGeom>
          <a:solidFill>
            <a:srgbClr val="CE7B00"/>
          </a:solidFill>
          <a:ln w="9525">
            <a:solidFill>
              <a:srgbClr val="CE7B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pPr algn="ctr"/>
            <a:r>
              <a:rPr lang="en-US" altLang="nl-NL" sz="1013"/>
              <a:t>RDBMS</a:t>
            </a:r>
          </a:p>
        </p:txBody>
      </p:sp>
      <p:sp>
        <p:nvSpPr>
          <p:cNvPr id="1356807" name="Line 7"/>
          <p:cNvSpPr>
            <a:spLocks noChangeShapeType="1"/>
          </p:cNvSpPr>
          <p:nvPr/>
        </p:nvSpPr>
        <p:spPr bwMode="auto">
          <a:xfrm>
            <a:off x="1371600" y="4171950"/>
            <a:ext cx="6057900" cy="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08" name="Line 8"/>
          <p:cNvSpPr>
            <a:spLocks noChangeShapeType="1"/>
          </p:cNvSpPr>
          <p:nvPr/>
        </p:nvSpPr>
        <p:spPr bwMode="auto">
          <a:xfrm>
            <a:off x="1371600" y="1943100"/>
            <a:ext cx="6057900" cy="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09" name="Line 9"/>
          <p:cNvSpPr>
            <a:spLocks noChangeShapeType="1"/>
          </p:cNvSpPr>
          <p:nvPr/>
        </p:nvSpPr>
        <p:spPr bwMode="auto">
          <a:xfrm>
            <a:off x="1371600" y="800100"/>
            <a:ext cx="6057900" cy="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10" name="Text Box 10"/>
          <p:cNvSpPr txBox="1">
            <a:spLocks noChangeArrowheads="1"/>
          </p:cNvSpPr>
          <p:nvPr/>
        </p:nvSpPr>
        <p:spPr bwMode="auto">
          <a:xfrm>
            <a:off x="1314451" y="742951"/>
            <a:ext cx="1298593" cy="25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E7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>
            <a:spAutoFit/>
          </a:bodyPr>
          <a:lstStyle/>
          <a:p>
            <a:r>
              <a:rPr lang="en-US" altLang="nl-NL" sz="1200"/>
              <a:t>Presentation Tier</a:t>
            </a:r>
          </a:p>
        </p:txBody>
      </p:sp>
      <p:sp>
        <p:nvSpPr>
          <p:cNvPr id="1356811" name="Text Box 11"/>
          <p:cNvSpPr txBox="1">
            <a:spLocks noChangeArrowheads="1"/>
          </p:cNvSpPr>
          <p:nvPr/>
        </p:nvSpPr>
        <p:spPr bwMode="auto">
          <a:xfrm>
            <a:off x="1314451" y="1885951"/>
            <a:ext cx="1059745" cy="25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E7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>
            <a:spAutoFit/>
          </a:bodyPr>
          <a:lstStyle/>
          <a:p>
            <a:r>
              <a:rPr lang="en-US" altLang="nl-NL" sz="1200"/>
              <a:t>Business Tier</a:t>
            </a:r>
          </a:p>
        </p:txBody>
      </p:sp>
      <p:sp>
        <p:nvSpPr>
          <p:cNvPr id="1356812" name="Line 12"/>
          <p:cNvSpPr>
            <a:spLocks noChangeShapeType="1"/>
          </p:cNvSpPr>
          <p:nvPr/>
        </p:nvSpPr>
        <p:spPr bwMode="auto">
          <a:xfrm>
            <a:off x="1371600" y="2719388"/>
            <a:ext cx="6057900" cy="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13" name="Text Box 13"/>
          <p:cNvSpPr txBox="1">
            <a:spLocks noChangeArrowheads="1"/>
          </p:cNvSpPr>
          <p:nvPr/>
        </p:nvSpPr>
        <p:spPr bwMode="auto">
          <a:xfrm>
            <a:off x="1314450" y="2662238"/>
            <a:ext cx="761586" cy="25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E7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>
            <a:spAutoFit/>
          </a:bodyPr>
          <a:lstStyle/>
          <a:p>
            <a:r>
              <a:rPr lang="en-US" altLang="nl-NL" sz="1200"/>
              <a:t>Data Tier</a:t>
            </a:r>
          </a:p>
        </p:txBody>
      </p:sp>
      <p:sp>
        <p:nvSpPr>
          <p:cNvPr id="1356814" name="Rectangle 14"/>
          <p:cNvSpPr>
            <a:spLocks noChangeArrowheads="1"/>
          </p:cNvSpPr>
          <p:nvPr/>
        </p:nvSpPr>
        <p:spPr bwMode="auto">
          <a:xfrm>
            <a:off x="3200400" y="2057400"/>
            <a:ext cx="2228850" cy="571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pPr algn="ctr"/>
            <a:r>
              <a:rPr lang="en-US" altLang="nl-NL" sz="1013"/>
              <a:t>Business Services Layer</a:t>
            </a:r>
          </a:p>
          <a:p>
            <a:pPr algn="ctr"/>
            <a:r>
              <a:rPr lang="en-US" altLang="nl-NL" sz="1050"/>
              <a:t>Interfaces and Container Managed </a:t>
            </a:r>
            <a:br>
              <a:rPr lang="en-US" altLang="nl-NL" sz="1050"/>
            </a:br>
            <a:r>
              <a:rPr lang="en-US" altLang="nl-NL" sz="1050"/>
              <a:t>Implementations</a:t>
            </a:r>
          </a:p>
        </p:txBody>
      </p:sp>
      <p:sp>
        <p:nvSpPr>
          <p:cNvPr id="1356815" name="Rectangle 15"/>
          <p:cNvSpPr>
            <a:spLocks noChangeArrowheads="1"/>
          </p:cNvSpPr>
          <p:nvPr/>
        </p:nvSpPr>
        <p:spPr bwMode="auto">
          <a:xfrm>
            <a:off x="2343150" y="2743200"/>
            <a:ext cx="2228850" cy="571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pPr algn="ctr"/>
            <a:r>
              <a:rPr lang="en-US" altLang="nl-NL" sz="1013"/>
              <a:t>DAO Interface Layer</a:t>
            </a:r>
          </a:p>
          <a:p>
            <a:pPr algn="ctr"/>
            <a:r>
              <a:rPr lang="en-US" altLang="nl-NL" sz="1050"/>
              <a:t>Interfaces, independent of </a:t>
            </a:r>
            <a:br>
              <a:rPr lang="en-US" altLang="nl-NL" sz="1050"/>
            </a:br>
            <a:r>
              <a:rPr lang="en-US" altLang="nl-NL" sz="1050"/>
              <a:t>implementing DAO Technology</a:t>
            </a:r>
          </a:p>
        </p:txBody>
      </p:sp>
      <p:sp>
        <p:nvSpPr>
          <p:cNvPr id="1356816" name="Rectangle 16"/>
          <p:cNvSpPr>
            <a:spLocks noChangeArrowheads="1"/>
          </p:cNvSpPr>
          <p:nvPr/>
        </p:nvSpPr>
        <p:spPr bwMode="auto">
          <a:xfrm>
            <a:off x="2343150" y="3429000"/>
            <a:ext cx="34290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pPr algn="ctr"/>
            <a:r>
              <a:rPr lang="en-US" altLang="nl-NL" sz="1013"/>
              <a:t>DAO Implementation layer</a:t>
            </a:r>
          </a:p>
          <a:p>
            <a:pPr algn="ctr"/>
            <a:r>
              <a:rPr lang="en-US" altLang="nl-NL" sz="1050"/>
              <a:t>Retrieves, saves entities using ORM tool or JDBC</a:t>
            </a:r>
          </a:p>
        </p:txBody>
      </p:sp>
      <p:sp>
        <p:nvSpPr>
          <p:cNvPr id="1356817" name="Oval 17"/>
          <p:cNvSpPr>
            <a:spLocks noChangeArrowheads="1"/>
          </p:cNvSpPr>
          <p:nvPr/>
        </p:nvSpPr>
        <p:spPr bwMode="auto">
          <a:xfrm>
            <a:off x="6629400" y="3028950"/>
            <a:ext cx="914400" cy="800100"/>
          </a:xfrm>
          <a:prstGeom prst="ellipse">
            <a:avLst/>
          </a:prstGeom>
          <a:noFill/>
          <a:ln w="9525">
            <a:solidFill>
              <a:srgbClr val="CE7B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endParaRPr lang="nl-NL" sz="1013"/>
          </a:p>
        </p:txBody>
      </p:sp>
      <p:sp>
        <p:nvSpPr>
          <p:cNvPr id="1356818" name="Text Box 18"/>
          <p:cNvSpPr txBox="1">
            <a:spLocks noChangeArrowheads="1"/>
          </p:cNvSpPr>
          <p:nvPr/>
        </p:nvSpPr>
        <p:spPr bwMode="auto">
          <a:xfrm>
            <a:off x="6625502" y="3142060"/>
            <a:ext cx="907909" cy="69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E7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>
            <a:spAutoFit/>
          </a:bodyPr>
          <a:lstStyle/>
          <a:p>
            <a:pPr algn="ctr"/>
            <a:r>
              <a:rPr lang="en-US" altLang="nl-NL"/>
              <a:t>Persistent</a:t>
            </a:r>
          </a:p>
          <a:p>
            <a:pPr algn="ctr"/>
            <a:r>
              <a:rPr lang="en-US" altLang="nl-NL"/>
              <a:t>Domain</a:t>
            </a:r>
            <a:br>
              <a:rPr lang="en-US" altLang="nl-NL"/>
            </a:br>
            <a:r>
              <a:rPr lang="en-US" altLang="nl-NL"/>
              <a:t>Objects</a:t>
            </a:r>
          </a:p>
        </p:txBody>
      </p:sp>
      <p:sp>
        <p:nvSpPr>
          <p:cNvPr id="1356819" name="AutoShape 19"/>
          <p:cNvSpPr>
            <a:spLocks noChangeArrowheads="1"/>
          </p:cNvSpPr>
          <p:nvPr/>
        </p:nvSpPr>
        <p:spPr bwMode="auto">
          <a:xfrm rot="16200000">
            <a:off x="6315075" y="2143125"/>
            <a:ext cx="1543050" cy="3429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CE7B00"/>
          </a:solidFill>
          <a:ln w="9525">
            <a:solidFill>
              <a:srgbClr val="CE7B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endParaRPr lang="nl-NL" sz="1013"/>
          </a:p>
        </p:txBody>
      </p:sp>
      <p:sp>
        <p:nvSpPr>
          <p:cNvPr id="1356820" name="Rectangle 20"/>
          <p:cNvSpPr>
            <a:spLocks noChangeArrowheads="1"/>
          </p:cNvSpPr>
          <p:nvPr/>
        </p:nvSpPr>
        <p:spPr bwMode="auto">
          <a:xfrm>
            <a:off x="2857500" y="3886200"/>
            <a:ext cx="1828800" cy="171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pPr algn="ctr"/>
            <a:r>
              <a:rPr lang="en-US" altLang="nl-NL"/>
              <a:t>O/R Mapping Layer</a:t>
            </a:r>
            <a:endParaRPr lang="en-US" altLang="nl-NL" sz="900"/>
          </a:p>
        </p:txBody>
      </p:sp>
      <p:sp>
        <p:nvSpPr>
          <p:cNvPr id="1356821" name="AutoShape 21"/>
          <p:cNvSpPr>
            <a:spLocks noChangeArrowheads="1"/>
          </p:cNvSpPr>
          <p:nvPr/>
        </p:nvSpPr>
        <p:spPr bwMode="auto">
          <a:xfrm>
            <a:off x="3714750" y="4057650"/>
            <a:ext cx="342900" cy="457200"/>
          </a:xfrm>
          <a:prstGeom prst="upDownArrow">
            <a:avLst>
              <a:gd name="adj1" fmla="val 50000"/>
              <a:gd name="adj2" fmla="val 26667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E7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pPr algn="ctr"/>
            <a:endParaRPr lang="nl-NL" altLang="nl-NL" sz="1013"/>
          </a:p>
        </p:txBody>
      </p:sp>
      <p:sp>
        <p:nvSpPr>
          <p:cNvPr id="1356823" name="Text Box 23"/>
          <p:cNvSpPr txBox="1">
            <a:spLocks noChangeArrowheads="1"/>
          </p:cNvSpPr>
          <p:nvPr/>
        </p:nvSpPr>
        <p:spPr bwMode="auto">
          <a:xfrm rot="5400000">
            <a:off x="3640635" y="4155961"/>
            <a:ext cx="491128" cy="230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E7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>
            <a:spAutoFit/>
          </a:bodyPr>
          <a:lstStyle/>
          <a:p>
            <a:r>
              <a:rPr lang="en-US" altLang="nl-NL" sz="1050"/>
              <a:t>JDBC</a:t>
            </a:r>
          </a:p>
        </p:txBody>
      </p:sp>
      <p:sp>
        <p:nvSpPr>
          <p:cNvPr id="1356824" name="Line 24"/>
          <p:cNvSpPr>
            <a:spLocks noChangeShapeType="1"/>
          </p:cNvSpPr>
          <p:nvPr/>
        </p:nvSpPr>
        <p:spPr bwMode="auto">
          <a:xfrm>
            <a:off x="3771900" y="3771900"/>
            <a:ext cx="0" cy="11430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25" name="Line 25"/>
          <p:cNvSpPr>
            <a:spLocks noChangeShapeType="1"/>
          </p:cNvSpPr>
          <p:nvPr/>
        </p:nvSpPr>
        <p:spPr bwMode="auto">
          <a:xfrm>
            <a:off x="3771900" y="3314700"/>
            <a:ext cx="0" cy="11430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26" name="Line 26"/>
          <p:cNvSpPr>
            <a:spLocks noChangeShapeType="1"/>
          </p:cNvSpPr>
          <p:nvPr/>
        </p:nvSpPr>
        <p:spPr bwMode="auto">
          <a:xfrm>
            <a:off x="3771900" y="2628900"/>
            <a:ext cx="0" cy="11430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27" name="Rectangle 27"/>
          <p:cNvSpPr>
            <a:spLocks noChangeArrowheads="1"/>
          </p:cNvSpPr>
          <p:nvPr/>
        </p:nvSpPr>
        <p:spPr bwMode="auto">
          <a:xfrm>
            <a:off x="4514850" y="1257300"/>
            <a:ext cx="2228850" cy="571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pPr algn="ctr"/>
            <a:r>
              <a:rPr lang="en-US" altLang="nl-NL" sz="1013"/>
              <a:t>Remote Service Exporters</a:t>
            </a:r>
          </a:p>
          <a:p>
            <a:pPr algn="ctr"/>
            <a:r>
              <a:rPr lang="en-US" altLang="nl-NL" sz="1050"/>
              <a:t>Using SOAP, RMI, JAX-RPC etc.</a:t>
            </a:r>
          </a:p>
        </p:txBody>
      </p:sp>
      <p:sp>
        <p:nvSpPr>
          <p:cNvPr id="1356828" name="Rectangle 28"/>
          <p:cNvSpPr>
            <a:spLocks noChangeArrowheads="1"/>
          </p:cNvSpPr>
          <p:nvPr/>
        </p:nvSpPr>
        <p:spPr bwMode="auto">
          <a:xfrm>
            <a:off x="2000250" y="1485900"/>
            <a:ext cx="22288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pPr algn="ctr"/>
            <a:r>
              <a:rPr lang="en-US" altLang="nl-NL" sz="1013"/>
              <a:t>Web Tier Actions</a:t>
            </a:r>
          </a:p>
          <a:p>
            <a:pPr algn="ctr"/>
            <a:r>
              <a:rPr lang="en-US" altLang="nl-NL" sz="1200"/>
              <a:t>(Controllers)</a:t>
            </a:r>
          </a:p>
        </p:txBody>
      </p:sp>
      <p:sp>
        <p:nvSpPr>
          <p:cNvPr id="1356829" name="Line 29"/>
          <p:cNvSpPr>
            <a:spLocks noChangeShapeType="1"/>
          </p:cNvSpPr>
          <p:nvPr/>
        </p:nvSpPr>
        <p:spPr bwMode="auto">
          <a:xfrm>
            <a:off x="3886200" y="1828800"/>
            <a:ext cx="0" cy="22860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30" name="Line 30"/>
          <p:cNvSpPr>
            <a:spLocks noChangeShapeType="1"/>
          </p:cNvSpPr>
          <p:nvPr/>
        </p:nvSpPr>
        <p:spPr bwMode="auto">
          <a:xfrm>
            <a:off x="5029200" y="1828800"/>
            <a:ext cx="0" cy="22860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31" name="Rectangle 31"/>
          <p:cNvSpPr>
            <a:spLocks noChangeArrowheads="1"/>
          </p:cNvSpPr>
          <p:nvPr/>
        </p:nvSpPr>
        <p:spPr bwMode="auto">
          <a:xfrm>
            <a:off x="2000250" y="971550"/>
            <a:ext cx="22288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pPr algn="ctr"/>
            <a:r>
              <a:rPr lang="en-US" altLang="nl-NL" sz="1013"/>
              <a:t>View Components</a:t>
            </a:r>
          </a:p>
          <a:p>
            <a:pPr algn="ctr"/>
            <a:r>
              <a:rPr lang="en-US" altLang="nl-NL" sz="1200"/>
              <a:t>Generate HTML or PDF</a:t>
            </a:r>
            <a:endParaRPr lang="en-US" altLang="nl-NL" sz="900"/>
          </a:p>
        </p:txBody>
      </p:sp>
      <p:sp>
        <p:nvSpPr>
          <p:cNvPr id="1356832" name="Line 32"/>
          <p:cNvSpPr>
            <a:spLocks noChangeShapeType="1"/>
          </p:cNvSpPr>
          <p:nvPr/>
        </p:nvSpPr>
        <p:spPr bwMode="auto">
          <a:xfrm>
            <a:off x="3143250" y="1371600"/>
            <a:ext cx="0" cy="11430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33" name="Line 33"/>
          <p:cNvSpPr>
            <a:spLocks noChangeShapeType="1"/>
          </p:cNvSpPr>
          <p:nvPr/>
        </p:nvSpPr>
        <p:spPr bwMode="auto">
          <a:xfrm flipV="1">
            <a:off x="5772150" y="3486150"/>
            <a:ext cx="857250" cy="11430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34" name="Line 34"/>
          <p:cNvSpPr>
            <a:spLocks noChangeShapeType="1"/>
          </p:cNvSpPr>
          <p:nvPr/>
        </p:nvSpPr>
        <p:spPr bwMode="auto">
          <a:xfrm flipV="1">
            <a:off x="4686300" y="3657600"/>
            <a:ext cx="2000250" cy="34290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36" name="AutoShape 36"/>
          <p:cNvSpPr>
            <a:spLocks noChangeArrowheads="1"/>
          </p:cNvSpPr>
          <p:nvPr/>
        </p:nvSpPr>
        <p:spPr bwMode="auto">
          <a:xfrm>
            <a:off x="5314950" y="3873103"/>
            <a:ext cx="342900" cy="671513"/>
          </a:xfrm>
          <a:prstGeom prst="upDownArrow">
            <a:avLst>
              <a:gd name="adj1" fmla="val 50000"/>
              <a:gd name="adj2" fmla="val 39167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E7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pPr algn="ctr"/>
            <a:endParaRPr lang="nl-NL" altLang="nl-NL" sz="1013"/>
          </a:p>
        </p:txBody>
      </p:sp>
      <p:sp>
        <p:nvSpPr>
          <p:cNvPr id="1356837" name="Text Box 37"/>
          <p:cNvSpPr txBox="1">
            <a:spLocks noChangeArrowheads="1"/>
          </p:cNvSpPr>
          <p:nvPr/>
        </p:nvSpPr>
        <p:spPr bwMode="auto">
          <a:xfrm rot="5400000">
            <a:off x="5240835" y="4041661"/>
            <a:ext cx="491128" cy="230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E7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>
            <a:spAutoFit/>
          </a:bodyPr>
          <a:lstStyle/>
          <a:p>
            <a:r>
              <a:rPr lang="en-US" altLang="nl-NL" sz="1050"/>
              <a:t>JDBC</a:t>
            </a:r>
          </a:p>
        </p:txBody>
      </p:sp>
    </p:spTree>
    <p:extLst>
      <p:ext uri="{BB962C8B-B14F-4D97-AF65-F5344CB8AC3E}">
        <p14:creationId xmlns:p14="http://schemas.microsoft.com/office/powerpoint/2010/main" val="46317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6811" grpId="0"/>
      <p:bldP spid="1356815" grpId="0" animBg="1"/>
      <p:bldP spid="1356816" grpId="0" animBg="1"/>
      <p:bldP spid="1356820" grpId="0" animBg="1"/>
      <p:bldP spid="1356821" grpId="0" animBg="1"/>
      <p:bldP spid="1356823" grpId="0"/>
      <p:bldP spid="1356827" grpId="0" animBg="1"/>
      <p:bldP spid="1356828" grpId="0" animBg="1"/>
      <p:bldP spid="1356831" grpId="0" animBg="1"/>
      <p:bldP spid="1356836" grpId="0" animBg="1"/>
      <p:bldP spid="13568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354013"/>
            <a:ext cx="8089900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11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History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949" y="101999"/>
            <a:ext cx="5985164" cy="4791712"/>
          </a:xfrm>
          <a:prstGeom prst="rect">
            <a:avLst/>
          </a:prstGeom>
        </p:spPr>
      </p:pic>
      <p:pic>
        <p:nvPicPr>
          <p:cNvPr id="8" name="Picture 2" descr="Image result for rod johnson j2ee design and develop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779" y="40277"/>
            <a:ext cx="579042" cy="71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767" y="430294"/>
            <a:ext cx="2354378" cy="327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E7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 descr="Image result for logo interface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873" y="1174853"/>
            <a:ext cx="546597" cy="51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4" descr="Image result for spring 2.0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46" name="Picture 6" descr="Image result for spring 2.0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470" y="1567377"/>
            <a:ext cx="850265" cy="40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mage result for logo springsour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898" y="2177935"/>
            <a:ext cx="858065" cy="48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Image result for logo springsourc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972" y="2627802"/>
            <a:ext cx="2113173" cy="52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s://d1ophd2rlqbanb.cloudfront.net/2017/speakers/chromo/johnso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313" y="3781833"/>
            <a:ext cx="592975" cy="59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j2ee logo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872" y="3291022"/>
            <a:ext cx="1014154" cy="43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171307" y="3478705"/>
            <a:ext cx="4571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 smtClean="0"/>
              <a:t>6</a:t>
            </a:r>
            <a:endParaRPr lang="nl-NL" sz="1300" dirty="0" err="1" smtClean="0"/>
          </a:p>
        </p:txBody>
      </p:sp>
    </p:spTree>
    <p:extLst>
      <p:ext uri="{BB962C8B-B14F-4D97-AF65-F5344CB8AC3E}">
        <p14:creationId xmlns:p14="http://schemas.microsoft.com/office/powerpoint/2010/main" val="160263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History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pic>
        <p:nvPicPr>
          <p:cNvPr id="12" name="Snagit_PPT94C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11" y="2433536"/>
            <a:ext cx="1173582" cy="78492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354" y="288000"/>
            <a:ext cx="6442716" cy="4538749"/>
          </a:xfrm>
          <a:prstGeom prst="rect">
            <a:avLst/>
          </a:prstGeom>
        </p:spPr>
      </p:pic>
      <p:pic>
        <p:nvPicPr>
          <p:cNvPr id="13314" name="Picture 2" descr="Image result for spring 3.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" t="19854" r="9920" b="15284"/>
          <a:stretch/>
        </p:blipFill>
        <p:spPr bwMode="auto">
          <a:xfrm>
            <a:off x="7523541" y="79723"/>
            <a:ext cx="1512918" cy="85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pivotal spr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99" y="638440"/>
            <a:ext cx="1502055" cy="48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0443" y="3066951"/>
            <a:ext cx="675113" cy="648287"/>
          </a:xfrm>
          <a:prstGeom prst="rect">
            <a:avLst/>
          </a:prstGeom>
        </p:spPr>
      </p:pic>
      <p:pic>
        <p:nvPicPr>
          <p:cNvPr id="13" name="Picture 4" descr="Image result for spring boot log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67" y="2183344"/>
            <a:ext cx="850685" cy="85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https://pbs.twimg.com/profile_images/965891595223666688/Sb53NwFS_bigger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869" y="1954459"/>
            <a:ext cx="418177" cy="41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nagit_PPTC30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53" y="4430042"/>
            <a:ext cx="553107" cy="362752"/>
          </a:xfrm>
          <a:prstGeom prst="rect">
            <a:avLst/>
          </a:prstGeom>
        </p:spPr>
      </p:pic>
      <p:sp>
        <p:nvSpPr>
          <p:cNvPr id="17" name="AutoShape 14" descr="Image result for spring integ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8" name="Snagit_PPT668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717" y="3947841"/>
            <a:ext cx="696248" cy="477532"/>
          </a:xfrm>
          <a:prstGeom prst="rect">
            <a:avLst/>
          </a:prstGeom>
        </p:spPr>
      </p:pic>
      <p:pic>
        <p:nvPicPr>
          <p:cNvPr id="22" name="Snagit_PPT17B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11" y="4073435"/>
            <a:ext cx="533311" cy="356695"/>
          </a:xfrm>
          <a:prstGeom prst="rect">
            <a:avLst/>
          </a:prstGeom>
        </p:spPr>
      </p:pic>
      <p:pic>
        <p:nvPicPr>
          <p:cNvPr id="23" name="Picture 4" descr="Image result for spring boot log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719" y="4481109"/>
            <a:ext cx="345640" cy="34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23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Framework – extends far beyond</a:t>
            </a:r>
            <a:br>
              <a:rPr lang="en-US" dirty="0" smtClean="0"/>
            </a:br>
            <a:r>
              <a:rPr lang="en-US" dirty="0" smtClean="0"/>
              <a:t>a bean container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pic>
        <p:nvPicPr>
          <p:cNvPr id="9220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8" y="820972"/>
            <a:ext cx="62865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lucas_j\AppData\Local\Temp\SNAGHTML756a1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559" y="28711"/>
            <a:ext cx="2446571" cy="492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27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– New Frontiers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sp>
        <p:nvSpPr>
          <p:cNvPr id="6" name="AutoShape 2" descr="https://spring.io/img/homepage/diagram-distributed-system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Snagit_PPTBFA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0" y="705974"/>
            <a:ext cx="5380297" cy="2769351"/>
          </a:xfrm>
          <a:prstGeom prst="rect">
            <a:avLst/>
          </a:prstGeom>
        </p:spPr>
      </p:pic>
      <p:pic>
        <p:nvPicPr>
          <p:cNvPr id="7" name="Snagit_PPT7AA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2107061"/>
            <a:ext cx="4068157" cy="2698328"/>
          </a:xfrm>
          <a:prstGeom prst="rect">
            <a:avLst/>
          </a:prstGeom>
        </p:spPr>
      </p:pic>
      <p:pic>
        <p:nvPicPr>
          <p:cNvPr id="9" name="Snagit_PPTC30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451" y="443314"/>
            <a:ext cx="1025956" cy="672867"/>
          </a:xfrm>
          <a:prstGeom prst="rect">
            <a:avLst/>
          </a:prstGeom>
        </p:spPr>
      </p:pic>
      <p:pic>
        <p:nvPicPr>
          <p:cNvPr id="10" name="Snagit_PPT17B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594" y="1551633"/>
            <a:ext cx="1072564" cy="717364"/>
          </a:xfrm>
          <a:prstGeom prst="rect">
            <a:avLst/>
          </a:prstGeom>
        </p:spPr>
      </p:pic>
      <p:pic>
        <p:nvPicPr>
          <p:cNvPr id="11" name="Picture 2" descr="Image result for &quot;spring persistence&quot; datab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24" y="3082429"/>
            <a:ext cx="2321596" cy="177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4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0003" y="936000"/>
            <a:ext cx="7044084" cy="3780000"/>
          </a:xfrm>
        </p:spPr>
        <p:txBody>
          <a:bodyPr/>
          <a:lstStyle/>
          <a:p>
            <a:r>
              <a:rPr lang="nl-NL" b="1" dirty="0"/>
              <a:t>Historie van Spring (Boot</a:t>
            </a:r>
            <a:r>
              <a:rPr lang="nl-NL" b="1" dirty="0" smtClean="0"/>
              <a:t>) </a:t>
            </a:r>
            <a:r>
              <a:rPr lang="nl-NL" dirty="0" smtClean="0"/>
              <a:t>- Ontstaan </a:t>
            </a:r>
            <a:r>
              <a:rPr lang="nl-NL" dirty="0"/>
              <a:t>en veranderingen over laatste jaren; wat zijn de gedachten achter (Spring)Boot</a:t>
            </a:r>
          </a:p>
          <a:p>
            <a:r>
              <a:rPr lang="nl-NL" b="1" dirty="0" smtClean="0"/>
              <a:t>Spring </a:t>
            </a:r>
            <a:r>
              <a:rPr lang="nl-NL" b="1" dirty="0"/>
              <a:t>Boot in de </a:t>
            </a:r>
            <a:r>
              <a:rPr lang="nl-NL" b="1" dirty="0" smtClean="0"/>
              <a:t>praktijk </a:t>
            </a:r>
            <a:r>
              <a:rPr lang="nl-NL" dirty="0" smtClean="0"/>
              <a:t>- Een </a:t>
            </a:r>
            <a:r>
              <a:rPr lang="nl-NL" dirty="0"/>
              <a:t>kort overzicht van praktijkervaringen opgedaan met Spring Boot in een Docker Container omgeving</a:t>
            </a:r>
          </a:p>
          <a:p>
            <a:r>
              <a:rPr lang="nl-NL" b="1" dirty="0" smtClean="0"/>
              <a:t>Toelichting </a:t>
            </a:r>
            <a:r>
              <a:rPr lang="nl-NL" b="1" dirty="0"/>
              <a:t>van de </a:t>
            </a:r>
            <a:r>
              <a:rPr lang="nl-NL" b="1" dirty="0" smtClean="0"/>
              <a:t>Labs</a:t>
            </a:r>
            <a:r>
              <a:rPr lang="nl-NL" dirty="0" smtClean="0"/>
              <a:t> - Korte </a:t>
            </a:r>
            <a:r>
              <a:rPr lang="nl-NL" dirty="0"/>
              <a:t>omschrijving van de Labs en do’s en </a:t>
            </a:r>
            <a:r>
              <a:rPr lang="nl-NL" dirty="0" err="1" smtClean="0"/>
              <a:t>don’ts</a:t>
            </a:r>
            <a:endParaRPr lang="nl-NL" dirty="0"/>
          </a:p>
          <a:p>
            <a:r>
              <a:rPr lang="nl-NL" dirty="0"/>
              <a:t> </a:t>
            </a:r>
            <a:r>
              <a:rPr lang="nl-NL" dirty="0" smtClean="0"/>
              <a:t>17:45 </a:t>
            </a:r>
            <a:r>
              <a:rPr lang="nl-NL" dirty="0"/>
              <a:t>– 18:30    Diner</a:t>
            </a:r>
          </a:p>
          <a:p>
            <a:r>
              <a:rPr lang="nl-NL" dirty="0"/>
              <a:t> </a:t>
            </a:r>
            <a:r>
              <a:rPr lang="nl-NL" dirty="0" smtClean="0"/>
              <a:t>18:30 </a:t>
            </a:r>
            <a:r>
              <a:rPr lang="nl-NL" dirty="0"/>
              <a:t>– 21:00    Labs</a:t>
            </a:r>
          </a:p>
          <a:p>
            <a:pPr lvl="2"/>
            <a:r>
              <a:rPr lang="en-US" sz="1400" dirty="0" smtClean="0"/>
              <a:t>1 – Your First REST API in Spring Boot (&amp; Getting Started)</a:t>
            </a:r>
          </a:p>
          <a:p>
            <a:pPr lvl="2"/>
            <a:r>
              <a:rPr lang="en-US" sz="1400" dirty="0" smtClean="0"/>
              <a:t>2 &amp; 3 – Swagger API [Design First] and Swagger Hub</a:t>
            </a:r>
          </a:p>
          <a:p>
            <a:pPr lvl="2"/>
            <a:r>
              <a:rPr lang="en-US" sz="1400" dirty="0" smtClean="0"/>
              <a:t>4 – Running Spring Boot REST API in Docker</a:t>
            </a:r>
          </a:p>
          <a:p>
            <a:pPr lvl="2"/>
            <a:r>
              <a:rPr lang="en-US" sz="1400" dirty="0" smtClean="0"/>
              <a:t>5 – Testing Spring Boot REST API – unit &amp; integration test</a:t>
            </a:r>
          </a:p>
          <a:p>
            <a:pPr lvl="2"/>
            <a:r>
              <a:rPr lang="en-US" sz="1400" dirty="0" smtClean="0"/>
              <a:t>6 – REST API using JPA and PostgreSQL Database</a:t>
            </a:r>
          </a:p>
          <a:p>
            <a:pPr lvl="2"/>
            <a:r>
              <a:rPr lang="en-US" sz="1400" dirty="0" smtClean="0"/>
              <a:t>7 – SOAP </a:t>
            </a:r>
            <a:r>
              <a:rPr lang="en-US" sz="1400" dirty="0" err="1" smtClean="0"/>
              <a:t>WebService</a:t>
            </a:r>
            <a:r>
              <a:rPr lang="en-US" sz="1400" dirty="0" smtClean="0"/>
              <a:t> using Spring Boot</a:t>
            </a:r>
          </a:p>
          <a:p>
            <a:pPr lvl="2"/>
            <a:r>
              <a:rPr lang="en-US" sz="1400" dirty="0" smtClean="0"/>
              <a:t>8 – Run Spring Boot Application (Lab 1 REST API) </a:t>
            </a:r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dirty="0" smtClean="0"/>
              <a:t>on </a:t>
            </a:r>
            <a:r>
              <a:rPr lang="en-US" sz="1400" dirty="0" smtClean="0"/>
              <a:t>Oracle Application Container Cloud</a:t>
            </a:r>
            <a:endParaRPr lang="nl-NL" sz="1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2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4713315" y="4297679"/>
            <a:ext cx="2119744" cy="673069"/>
            <a:chOff x="4544034" y="2834892"/>
            <a:chExt cx="4987738" cy="211137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953" y="2834892"/>
              <a:ext cx="2841819" cy="178929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4034" y="3925747"/>
              <a:ext cx="1945729" cy="1020515"/>
            </a:xfrm>
            <a:prstGeom prst="rect">
              <a:avLst/>
            </a:prstGeom>
          </p:spPr>
        </p:pic>
        <p:sp>
          <p:nvSpPr>
            <p:cNvPr id="8" name="Bent Arrow 7"/>
            <p:cNvSpPr/>
            <p:nvPr/>
          </p:nvSpPr>
          <p:spPr>
            <a:xfrm>
              <a:off x="6165134" y="3437878"/>
              <a:ext cx="482139" cy="487869"/>
            </a:xfrm>
            <a:prstGeom prst="bentArrow">
              <a:avLst/>
            </a:prstGeom>
            <a:solidFill>
              <a:srgbClr val="3998D5"/>
            </a:solidFill>
            <a:ln>
              <a:solidFill>
                <a:srgbClr val="0069B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445" y="3308478"/>
            <a:ext cx="528113" cy="4128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1883" y="3111386"/>
            <a:ext cx="1157377" cy="20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57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</a:t>
            </a:r>
            <a:r>
              <a:rPr lang="en-US" b="0" dirty="0"/>
              <a:t/>
            </a:r>
            <a:br>
              <a:rPr lang="en-US" b="0" dirty="0"/>
            </a:br>
            <a:r>
              <a:rPr lang="en-US" b="0" dirty="0"/>
              <a:t>Takes an opinionated view of building production-ready Spring applications. Spring Boot favors convention over configuration and is designed to get you up 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and </a:t>
            </a:r>
            <a:r>
              <a:rPr lang="en-US" b="0" dirty="0"/>
              <a:t>running as quickly as possible.</a:t>
            </a:r>
            <a:br>
              <a:rPr lang="en-US" b="0" dirty="0"/>
            </a:b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</p:sp>
      <p:pic>
        <p:nvPicPr>
          <p:cNvPr id="3076" name="Picture 4" descr="Image result for spring boo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000" y="3096038"/>
            <a:ext cx="151200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73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Spring </a:t>
            </a:r>
            <a:r>
              <a:rPr lang="en-US" sz="2000" dirty="0" smtClean="0"/>
              <a:t>&amp; Spring Boot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109" dirty="0"/>
              <a:t>but why?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90550" y="1069883"/>
            <a:ext cx="8553450" cy="3830579"/>
          </a:xfrm>
        </p:spPr>
        <p:txBody>
          <a:bodyPr numCol="2">
            <a:normAutofit/>
          </a:bodyPr>
          <a:lstStyle/>
          <a:p>
            <a:r>
              <a:rPr lang="en-US" sz="1200" b="1" dirty="0" smtClean="0"/>
              <a:t>Popular</a:t>
            </a:r>
            <a:r>
              <a:rPr lang="en-US" sz="1200" dirty="0" smtClean="0"/>
              <a:t/>
            </a:r>
            <a:br>
              <a:rPr lang="en-US" sz="1200" dirty="0" smtClean="0"/>
            </a:br>
            <a:r>
              <a:rPr lang="en-US" sz="1400" dirty="0"/>
              <a:t>Java is very popular!</a:t>
            </a:r>
            <a:br>
              <a:rPr lang="en-US" sz="1400" dirty="0"/>
            </a:br>
            <a:r>
              <a:rPr lang="en-US" sz="1400" dirty="0"/>
              <a:t>#1 TIOBE index</a:t>
            </a:r>
            <a:br>
              <a:rPr lang="en-US" sz="1400" dirty="0"/>
            </a:br>
            <a:r>
              <a:rPr lang="en-US" sz="1400" dirty="0"/>
              <a:t>#3 on </a:t>
            </a:r>
            <a:r>
              <a:rPr lang="en-US" sz="1400" dirty="0" err="1"/>
              <a:t>Stackoverflow</a:t>
            </a:r>
            <a:r>
              <a:rPr lang="en-US" sz="1400" dirty="0"/>
              <a:t> and </a:t>
            </a:r>
            <a:r>
              <a:rPr lang="en-US" sz="1400" dirty="0" err="1"/>
              <a:t>Github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 smtClean="0"/>
          </a:p>
          <a:p>
            <a:r>
              <a:rPr lang="en-US" sz="1200" b="1" dirty="0" smtClean="0"/>
              <a:t>Performant and Scalable</a:t>
            </a:r>
            <a:r>
              <a:rPr lang="en-US" sz="1600" b="1" dirty="0" smtClean="0"/>
              <a:t> </a:t>
            </a:r>
            <a:r>
              <a:rPr lang="en-US" sz="1600" b="1" dirty="0"/>
              <a:t/>
            </a:r>
            <a:br>
              <a:rPr lang="en-US" sz="1600" b="1" dirty="0"/>
            </a:br>
            <a:r>
              <a:rPr lang="en-US" sz="1400" dirty="0" smtClean="0"/>
              <a:t>Java outperforms </a:t>
            </a:r>
            <a:r>
              <a:rPr lang="en-US" sz="1400" dirty="0"/>
              <a:t>JavaScript on Node if you do the same things </a:t>
            </a:r>
            <a:r>
              <a:rPr lang="en-US" sz="1400" dirty="0" smtClean="0"/>
              <a:t>– with much better monitoring, management, robustness</a:t>
            </a:r>
          </a:p>
          <a:p>
            <a:pPr marL="0" indent="0">
              <a:buNone/>
            </a:pPr>
            <a:endParaRPr lang="en-US" sz="1200" dirty="0"/>
          </a:p>
          <a:p>
            <a:r>
              <a:rPr lang="en-US" sz="1200" b="1" dirty="0" smtClean="0"/>
              <a:t>Quality &amp; Productivity</a:t>
            </a:r>
            <a:r>
              <a:rPr lang="en-US" sz="1200" b="1" dirty="0" smtClean="0"/>
              <a:t/>
            </a:r>
            <a:br>
              <a:rPr lang="en-US" sz="1200" b="1" dirty="0" smtClean="0"/>
            </a:br>
            <a:r>
              <a:rPr lang="en-US" sz="1400" dirty="0" smtClean="0"/>
              <a:t>Spring provides templates and base classes for many crucial aspects of enterprise Java application, and enforces best practices – on top of standard Java platform – plus extensive support for testing</a:t>
            </a:r>
            <a:endParaRPr lang="en-US" sz="1400" dirty="0"/>
          </a:p>
          <a:p>
            <a:endParaRPr lang="en-US" sz="1200" dirty="0" smtClean="0"/>
          </a:p>
          <a:p>
            <a:r>
              <a:rPr lang="en-US" sz="1200" b="1" dirty="0" smtClean="0"/>
              <a:t>Rich in features</a:t>
            </a:r>
            <a:br>
              <a:rPr lang="en-US" sz="1200" b="1" dirty="0" smtClean="0"/>
            </a:br>
            <a:r>
              <a:rPr lang="en-US" sz="1400" dirty="0" smtClean="0"/>
              <a:t>Spring </a:t>
            </a:r>
            <a:r>
              <a:rPr lang="en-US" sz="1400" dirty="0"/>
              <a:t>provides a lot of out of the box functionality such as integration and </a:t>
            </a:r>
            <a:r>
              <a:rPr lang="en-US" sz="1400" dirty="0" smtClean="0"/>
              <a:t>security, data access, messaging, web application, job scheduling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endParaRPr lang="en-US" sz="1200" dirty="0" smtClean="0"/>
          </a:p>
          <a:p>
            <a:r>
              <a:rPr lang="en-US" sz="1200" b="1" dirty="0" smtClean="0"/>
              <a:t>Fast and easy  </a:t>
            </a:r>
            <a:r>
              <a:rPr lang="en-US" sz="1200" b="1" dirty="0" smtClean="0"/>
              <a:t>to </a:t>
            </a:r>
            <a:r>
              <a:rPr lang="en-US" sz="1200" b="1" dirty="0" smtClean="0"/>
              <a:t>start development</a:t>
            </a:r>
            <a:r>
              <a:rPr lang="en-US" sz="1200" b="1" dirty="0" smtClean="0"/>
              <a:t/>
            </a:r>
            <a:br>
              <a:rPr lang="en-US" sz="1200" b="1" dirty="0" smtClean="0"/>
            </a:br>
            <a:r>
              <a:rPr lang="en-US" sz="1400" dirty="0"/>
              <a:t>Spring </a:t>
            </a:r>
            <a:r>
              <a:rPr lang="en-US" sz="1400" dirty="0"/>
              <a:t>Boot makes it easy to create stand-alone, production-grade Spring based Applications that you can "just run</a:t>
            </a:r>
            <a:r>
              <a:rPr lang="en-US" sz="1400" dirty="0" smtClean="0"/>
              <a:t>".</a:t>
            </a:r>
            <a:br>
              <a:rPr lang="en-US" sz="1400" dirty="0" smtClean="0"/>
            </a:br>
            <a:r>
              <a:rPr lang="en-US" sz="1400" dirty="0" smtClean="0"/>
              <a:t>Preconfigured templates for Spring applications are available for many use cases – including Maven or </a:t>
            </a:r>
            <a:r>
              <a:rPr lang="en-US" sz="1400" dirty="0" err="1" smtClean="0"/>
              <a:t>Gradle</a:t>
            </a:r>
            <a:r>
              <a:rPr lang="en-US" sz="1400" dirty="0" smtClean="0"/>
              <a:t> configuration file</a:t>
            </a:r>
            <a:endParaRPr lang="en-US" sz="1400" dirty="0"/>
          </a:p>
          <a:p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432" y="2596420"/>
            <a:ext cx="857178" cy="4495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048" y="3417490"/>
            <a:ext cx="847601" cy="423801"/>
          </a:xfrm>
          <a:prstGeom prst="rect">
            <a:avLst/>
          </a:prstGeom>
        </p:spPr>
      </p:pic>
      <p:pic>
        <p:nvPicPr>
          <p:cNvPr id="8" name="Picture 2" descr="Image result for j2ee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385" y="986721"/>
            <a:ext cx="315483" cy="262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j2ee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6842" y="2343579"/>
            <a:ext cx="266007" cy="221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360" y="1102227"/>
            <a:ext cx="951462" cy="475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0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BUILD ANYTHING WITH SPRING BOOT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2" y="936000"/>
            <a:ext cx="8423997" cy="3780000"/>
          </a:xfrm>
        </p:spPr>
        <p:txBody>
          <a:bodyPr/>
          <a:lstStyle/>
          <a:p>
            <a:r>
              <a:rPr lang="en-US" dirty="0"/>
              <a:t>Spring Boot is the starting point for building all Spring-based applications. Spring Boot is designed to get you </a:t>
            </a:r>
            <a:r>
              <a:rPr lang="en-US" b="1" dirty="0"/>
              <a:t>up and running as quickly as possible</a:t>
            </a:r>
            <a:r>
              <a:rPr lang="en-US" dirty="0"/>
              <a:t>, with minimal upfront </a:t>
            </a:r>
            <a:r>
              <a:rPr lang="en-US" dirty="0" smtClean="0"/>
              <a:t>configuration.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Get </a:t>
            </a:r>
            <a:r>
              <a:rPr lang="en-US" dirty="0"/>
              <a:t>started in seconds using Spring </a:t>
            </a:r>
            <a:r>
              <a:rPr lang="en-US" dirty="0" err="1"/>
              <a:t>Initializr</a:t>
            </a:r>
            <a:endParaRPr lang="en-US" dirty="0"/>
          </a:p>
          <a:p>
            <a:r>
              <a:rPr lang="en-US" dirty="0" smtClean="0"/>
              <a:t>Build </a:t>
            </a:r>
            <a:r>
              <a:rPr lang="en-US" dirty="0"/>
              <a:t>anything - REST API, </a:t>
            </a:r>
            <a:r>
              <a:rPr lang="en-US" dirty="0" err="1"/>
              <a:t>WebSocket</a:t>
            </a:r>
            <a:r>
              <a:rPr lang="en-US" dirty="0"/>
              <a:t>, Web, Streaming, Tasks, and more</a:t>
            </a:r>
          </a:p>
          <a:p>
            <a:r>
              <a:rPr lang="en-US" dirty="0" smtClean="0"/>
              <a:t>Simplified </a:t>
            </a:r>
            <a:r>
              <a:rPr lang="en-US" dirty="0"/>
              <a:t>Security</a:t>
            </a:r>
          </a:p>
          <a:p>
            <a:r>
              <a:rPr lang="en-US" dirty="0" smtClean="0"/>
              <a:t>Rich </a:t>
            </a:r>
            <a:r>
              <a:rPr lang="en-US" dirty="0"/>
              <a:t>support for SQL and NoSQL</a:t>
            </a:r>
          </a:p>
          <a:p>
            <a:r>
              <a:rPr lang="en-US" dirty="0" smtClean="0"/>
              <a:t>Embedded </a:t>
            </a:r>
            <a:r>
              <a:rPr lang="en-US" dirty="0" smtClean="0"/>
              <a:t>server runtime </a:t>
            </a:r>
            <a:r>
              <a:rPr lang="en-US" dirty="0"/>
              <a:t>support - Tomcat, Jetty, and Undertow</a:t>
            </a:r>
          </a:p>
          <a:p>
            <a:r>
              <a:rPr lang="en-US" dirty="0" smtClean="0"/>
              <a:t>Developer </a:t>
            </a:r>
            <a:r>
              <a:rPr lang="en-US" dirty="0"/>
              <a:t>productivity tools such as live reload and auto restart</a:t>
            </a:r>
          </a:p>
          <a:p>
            <a:r>
              <a:rPr lang="en-US" dirty="0" smtClean="0"/>
              <a:t>Curated </a:t>
            </a:r>
            <a:r>
              <a:rPr lang="en-US" dirty="0"/>
              <a:t>dependencies </a:t>
            </a:r>
            <a:r>
              <a:rPr lang="en-US" dirty="0" smtClean="0"/>
              <a:t>– library versions - that </a:t>
            </a:r>
            <a:r>
              <a:rPr lang="en-US" dirty="0"/>
              <a:t>just </a:t>
            </a:r>
            <a:r>
              <a:rPr lang="en-US" dirty="0" smtClean="0"/>
              <a:t>work</a:t>
            </a:r>
            <a:endParaRPr lang="en-US" dirty="0"/>
          </a:p>
          <a:p>
            <a:r>
              <a:rPr lang="en-US" dirty="0" smtClean="0"/>
              <a:t>Production-ready </a:t>
            </a:r>
            <a:r>
              <a:rPr lang="en-US" dirty="0"/>
              <a:t>features such as tracing, metrics and health </a:t>
            </a:r>
            <a:r>
              <a:rPr lang="en-US" dirty="0" smtClean="0"/>
              <a:t>status</a:t>
            </a:r>
          </a:p>
          <a:p>
            <a:r>
              <a:rPr lang="en-US" dirty="0" smtClean="0"/>
              <a:t>Smart configuration </a:t>
            </a:r>
            <a:r>
              <a:rPr lang="en-US" dirty="0" err="1" smtClean="0"/>
              <a:t>setting:override</a:t>
            </a:r>
            <a:r>
              <a:rPr lang="en-US" dirty="0" smtClean="0"/>
              <a:t> hierarchy from environment variable to hard coded default</a:t>
            </a:r>
            <a:endParaRPr lang="en-US" dirty="0"/>
          </a:p>
          <a:p>
            <a:r>
              <a:rPr lang="en-US" dirty="0" smtClean="0"/>
              <a:t>Works </a:t>
            </a:r>
            <a:r>
              <a:rPr lang="en-US" dirty="0"/>
              <a:t>in your favorite IDE - Spring Tool </a:t>
            </a:r>
            <a:r>
              <a:rPr lang="en-US" dirty="0" smtClean="0"/>
              <a:t>Suite (on Eclipse), </a:t>
            </a:r>
            <a:r>
              <a:rPr lang="en-US" dirty="0"/>
              <a:t>IntelliJ IDEA and </a:t>
            </a:r>
            <a:r>
              <a:rPr lang="en-US" dirty="0" smtClean="0"/>
              <a:t>NetBeans</a:t>
            </a:r>
          </a:p>
          <a:p>
            <a:r>
              <a:rPr lang="en-US" dirty="0" smtClean="0"/>
              <a:t>Quickly build a ‘self contained, ready to run JAR’ (leveraging Maven or </a:t>
            </a:r>
            <a:r>
              <a:rPr lang="en-US" dirty="0" err="1" smtClean="0"/>
              <a:t>Gradle</a:t>
            </a:r>
            <a:r>
              <a:rPr lang="en-US" dirty="0" smtClean="0"/>
              <a:t>)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64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pic>
        <p:nvPicPr>
          <p:cNvPr id="17410" name="Picture 2" descr="Image result for bootstrap baron munchaus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747" y="288000"/>
            <a:ext cx="2967665" cy="468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19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Snagit_PPT3F5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37" y="1149454"/>
            <a:ext cx="5433531" cy="335309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70" y="53602"/>
            <a:ext cx="8082730" cy="5058398"/>
          </a:xfrm>
          <a:prstGeom prst="rect">
            <a:avLst/>
          </a:prstGeom>
        </p:spPr>
      </p:pic>
      <p:pic>
        <p:nvPicPr>
          <p:cNvPr id="8" name="Snagit_PPT488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260727"/>
            <a:ext cx="3670866" cy="2429863"/>
          </a:xfrm>
          <a:prstGeom prst="rect">
            <a:avLst/>
          </a:prstGeom>
        </p:spPr>
      </p:pic>
      <p:pic>
        <p:nvPicPr>
          <p:cNvPr id="9" name="Snagit_PPT54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143876"/>
            <a:ext cx="3648742" cy="2386112"/>
          </a:xfrm>
          <a:prstGeom prst="rect">
            <a:avLst/>
          </a:prstGeom>
        </p:spPr>
      </p:pic>
      <p:pic>
        <p:nvPicPr>
          <p:cNvPr id="10" name="Snagit_PPT5E7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143876"/>
            <a:ext cx="3252753" cy="2593040"/>
          </a:xfrm>
          <a:prstGeom prst="rect">
            <a:avLst/>
          </a:prstGeom>
        </p:spPr>
      </p:pic>
      <p:pic>
        <p:nvPicPr>
          <p:cNvPr id="11" name="Snagit_PPTEC9C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98" y="2260727"/>
            <a:ext cx="3917982" cy="241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9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– Release History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11061"/>
            <a:ext cx="6803015" cy="3780000"/>
          </a:xfrm>
        </p:spPr>
        <p:txBody>
          <a:bodyPr/>
          <a:lstStyle/>
          <a:p>
            <a:r>
              <a:rPr lang="en-US" dirty="0" smtClean="0"/>
              <a:t>2014</a:t>
            </a:r>
          </a:p>
          <a:p>
            <a:pPr lvl="2"/>
            <a:r>
              <a:rPr lang="en-US" dirty="0" smtClean="0"/>
              <a:t>Release 1.0 GA</a:t>
            </a:r>
          </a:p>
          <a:p>
            <a:pPr lvl="2"/>
            <a:r>
              <a:rPr lang="en-US" dirty="0" smtClean="0"/>
              <a:t>Spring </a:t>
            </a:r>
            <a:r>
              <a:rPr lang="en-US" dirty="0" err="1" smtClean="0"/>
              <a:t>io</a:t>
            </a:r>
            <a:r>
              <a:rPr lang="en-US" dirty="0" smtClean="0"/>
              <a:t> 1.0.0</a:t>
            </a:r>
          </a:p>
          <a:p>
            <a:pPr lvl="2"/>
            <a:r>
              <a:rPr lang="en-US" dirty="0" smtClean="0"/>
              <a:t>1.1</a:t>
            </a:r>
          </a:p>
          <a:p>
            <a:r>
              <a:rPr lang="en-US" dirty="0" smtClean="0"/>
              <a:t>2015</a:t>
            </a:r>
          </a:p>
          <a:p>
            <a:pPr lvl="2"/>
            <a:r>
              <a:rPr lang="en-US" dirty="0" smtClean="0"/>
              <a:t>1.2 &amp; Spring </a:t>
            </a:r>
            <a:r>
              <a:rPr lang="en-US" dirty="0" err="1" smtClean="0"/>
              <a:t>io</a:t>
            </a:r>
            <a:r>
              <a:rPr lang="en-US" dirty="0" smtClean="0"/>
              <a:t> 2.0.0 &amp; Spring Boot 1.3</a:t>
            </a:r>
          </a:p>
          <a:p>
            <a:r>
              <a:rPr lang="en-US" dirty="0" smtClean="0"/>
              <a:t>2016</a:t>
            </a:r>
          </a:p>
          <a:p>
            <a:pPr lvl="1"/>
            <a:r>
              <a:rPr lang="en-US" dirty="0" smtClean="0"/>
              <a:t> 1.4</a:t>
            </a:r>
          </a:p>
          <a:p>
            <a:r>
              <a:rPr lang="en-US" dirty="0" smtClean="0"/>
              <a:t>2017</a:t>
            </a:r>
          </a:p>
          <a:p>
            <a:pPr lvl="1"/>
            <a:r>
              <a:rPr lang="en-US" dirty="0" smtClean="0"/>
              <a:t>1.5</a:t>
            </a:r>
          </a:p>
          <a:p>
            <a:r>
              <a:rPr lang="en-US" dirty="0" smtClean="0"/>
              <a:t>2018</a:t>
            </a:r>
          </a:p>
          <a:p>
            <a:pPr lvl="1"/>
            <a:r>
              <a:rPr lang="en-US" dirty="0" smtClean="0"/>
              <a:t>Spring Boot Release 2.0 GA (</a:t>
            </a:r>
            <a:r>
              <a:rPr lang="en-US" b="1" dirty="0" smtClean="0"/>
              <a:t>March 2018</a:t>
            </a:r>
            <a:r>
              <a:rPr lang="en-US" dirty="0" smtClean="0"/>
              <a:t>) on top of Spring Framework 5.0 </a:t>
            </a:r>
          </a:p>
          <a:p>
            <a:pPr lvl="2"/>
            <a:r>
              <a:rPr lang="en-US" sz="1400" dirty="0"/>
              <a:t>17 months work and over </a:t>
            </a:r>
            <a:r>
              <a:rPr lang="en-US" sz="1400" dirty="0">
                <a:hlinkClick r:id="rId3"/>
              </a:rPr>
              <a:t>6800 commits</a:t>
            </a:r>
            <a:r>
              <a:rPr lang="en-US" sz="1400" dirty="0"/>
              <a:t> by 215 different </a:t>
            </a:r>
            <a:r>
              <a:rPr lang="en-US" sz="1400" dirty="0" smtClean="0"/>
              <a:t>individuals</a:t>
            </a:r>
          </a:p>
          <a:p>
            <a:pPr lvl="2"/>
            <a:r>
              <a:rPr lang="en-US" sz="1400" dirty="0" smtClean="0"/>
              <a:t>Java 9, reactive web programming, Cassandra, </a:t>
            </a:r>
            <a:r>
              <a:rPr lang="en-US" sz="1400" dirty="0" err="1" smtClean="0"/>
              <a:t>CouchDB</a:t>
            </a:r>
            <a:r>
              <a:rPr lang="en-US" sz="1400" dirty="0" smtClean="0"/>
              <a:t>, MongoDB, </a:t>
            </a:r>
            <a:r>
              <a:rPr lang="en-US" sz="1400" dirty="0" err="1" smtClean="0"/>
              <a:t>redis</a:t>
            </a:r>
            <a:r>
              <a:rPr lang="en-US" sz="1400" dirty="0" smtClean="0"/>
              <a:t>, Quartz, </a:t>
            </a:r>
            <a:r>
              <a:rPr lang="en-US" sz="1400" dirty="0" err="1" smtClean="0"/>
              <a:t>Netty</a:t>
            </a:r>
            <a:r>
              <a:rPr lang="en-US" sz="1400" dirty="0" smtClean="0"/>
              <a:t>, HTTP/2, Micrometer based metrics, </a:t>
            </a:r>
            <a:r>
              <a:rPr lang="en-US" sz="1400" dirty="0" err="1" smtClean="0"/>
              <a:t>Kotlin</a:t>
            </a:r>
            <a:r>
              <a:rPr lang="en-US" sz="1400" dirty="0" smtClean="0"/>
              <a:t> support</a:t>
            </a:r>
          </a:p>
          <a:p>
            <a:endParaRPr lang="en-US" dirty="0" smtClean="0"/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pic>
        <p:nvPicPr>
          <p:cNvPr id="16386" name="Picture 2" descr="Image result for athe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39" y="2653101"/>
            <a:ext cx="786599" cy="52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brussel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2" r="38961"/>
          <a:stretch/>
        </p:blipFill>
        <p:spPr bwMode="auto">
          <a:xfrm>
            <a:off x="1568739" y="3236563"/>
            <a:ext cx="847748" cy="42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Image result for cair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916" y="4359775"/>
            <a:ext cx="706084" cy="52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1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659" y="-1090155"/>
            <a:ext cx="4025943" cy="402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26</a:t>
            </a:fld>
            <a:endParaRPr lang="en-US"/>
          </a:p>
        </p:txBody>
      </p:sp>
      <p:pic>
        <p:nvPicPr>
          <p:cNvPr id="5128" name="Picture 8" descr="Image result for j2ee logo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509" y="1202146"/>
            <a:ext cx="3656764" cy="15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jakarta ee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63" y="3415591"/>
            <a:ext cx="1524300" cy="148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669" y="3469281"/>
            <a:ext cx="2444450" cy="137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jakarta ee logo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900" y="1982104"/>
            <a:ext cx="4367007" cy="153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jakarta ee log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70" y="3406242"/>
            <a:ext cx="1825924" cy="182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Image result for jakarta ee logo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6" y="3763569"/>
            <a:ext cx="1875048" cy="113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mage result for jakarta ee logo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64" y="2794833"/>
            <a:ext cx="1714277" cy="114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Related image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669" y="2872352"/>
            <a:ext cx="1655505" cy="91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2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b="13518"/>
          <a:stretch/>
        </p:blipFill>
        <p:spPr>
          <a:xfrm>
            <a:off x="-356956" y="936100"/>
            <a:ext cx="5756956" cy="3900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Picture Placeholder 9"/>
          <p:cNvSpPr>
            <a:spLocks noGrp="1"/>
          </p:cNvSpPr>
          <p:nvPr>
            <p:ph type="pic" idx="13"/>
          </p:nvPr>
        </p:nvSpPr>
        <p:spPr>
          <a:solidFill>
            <a:schemeClr val="bg1">
              <a:lumMod val="85000"/>
              <a:alpha val="27000"/>
            </a:schemeClr>
          </a:solidFill>
        </p:spPr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698352" y="5003800"/>
            <a:ext cx="3240087" cy="107950"/>
          </a:xfrm>
        </p:spPr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146957" y="1050550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Blog: 	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3"/>
              </a:rPr>
              <a:t>technology.amis.nl</a:t>
            </a: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pPr marL="0" indent="0">
              <a:buFont typeface="Arial"/>
              <a:buNone/>
            </a:pP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</a:t>
            </a: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Email: 	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4"/>
              </a:rPr>
              <a:t>lucas.jellema@amis.nl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@</a:t>
            </a:r>
            <a:r>
              <a:rPr lang="en-US" sz="1200" b="1" dirty="0" err="1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lucasjellema</a:t>
            </a: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</a:t>
            </a:r>
            <a:r>
              <a:rPr lang="en-US" sz="1200" b="1" dirty="0" err="1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lucas-jellema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 : 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5"/>
              </a:rPr>
              <a:t>www.amis.nl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, 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6"/>
              </a:rPr>
              <a:t>info@amis.nl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	</a:t>
            </a: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5501" y="2126362"/>
            <a:ext cx="294812" cy="29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0" y="3031837"/>
            <a:ext cx="621639" cy="21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 descr="Image result for linked i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1" y="2584409"/>
            <a:ext cx="294812" cy="29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1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31426" y="3491346"/>
            <a:ext cx="35266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Java</a:t>
            </a:r>
            <a:endParaRPr lang="nl-NL" sz="1300" dirty="0" err="1" smtClean="0"/>
          </a:p>
        </p:txBody>
      </p:sp>
      <p:pic>
        <p:nvPicPr>
          <p:cNvPr id="8" name="Picture 2" descr="Image result for j2e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81" y="1504604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9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399" y="164266"/>
            <a:ext cx="4025943" cy="402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31426" y="3449782"/>
            <a:ext cx="39754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J2EE</a:t>
            </a:r>
            <a:endParaRPr lang="nl-NL" sz="1300" dirty="0" err="1" smtClean="0"/>
          </a:p>
        </p:txBody>
      </p:sp>
      <p:sp>
        <p:nvSpPr>
          <p:cNvPr id="5" name="TextBox 4"/>
          <p:cNvSpPr txBox="1"/>
          <p:nvPr/>
        </p:nvSpPr>
        <p:spPr>
          <a:xfrm>
            <a:off x="4681371" y="3449782"/>
            <a:ext cx="23243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1.4</a:t>
            </a:r>
            <a:endParaRPr lang="nl-NL" sz="1300" dirty="0" err="1" smtClean="0"/>
          </a:p>
        </p:txBody>
      </p:sp>
      <p:pic>
        <p:nvPicPr>
          <p:cNvPr id="5130" name="Picture 10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113" y="3017275"/>
            <a:ext cx="2845320" cy="1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5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Road to Spring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Image result for rod johnson j2ee design and develop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249" y="696054"/>
            <a:ext cx="3356976" cy="41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21781" y="4758676"/>
            <a:ext cx="101309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October 2002</a:t>
            </a:r>
            <a:endParaRPr lang="nl-NL" sz="1300" dirty="0" err="1" smtClean="0"/>
          </a:p>
        </p:txBody>
      </p:sp>
    </p:spTree>
    <p:extLst>
      <p:ext uri="{BB962C8B-B14F-4D97-AF65-F5344CB8AC3E}">
        <p14:creationId xmlns:p14="http://schemas.microsoft.com/office/powerpoint/2010/main" val="20309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sp>
        <p:nvSpPr>
          <p:cNvPr id="6" name="TextBox 5"/>
          <p:cNvSpPr txBox="1"/>
          <p:nvPr/>
        </p:nvSpPr>
        <p:spPr>
          <a:xfrm>
            <a:off x="1105649" y="1065513"/>
            <a:ext cx="6947415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9900" dirty="0" smtClean="0">
                <a:solidFill>
                  <a:schemeClr val="accent2">
                    <a:lumMod val="75000"/>
                  </a:schemeClr>
                </a:solidFill>
              </a:rPr>
              <a:t>POJO</a:t>
            </a:r>
            <a:endParaRPr lang="nl-NL" sz="19900" dirty="0" err="1" smtClean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37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pic>
        <p:nvPicPr>
          <p:cNvPr id="2050" name="Picture 2" descr="Image result for rod johnson j2ee design and develop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" y="863620"/>
            <a:ext cx="5877097" cy="406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7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10" y="407268"/>
            <a:ext cx="6262692" cy="4308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561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Fundamentals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to the POJO</a:t>
            </a:r>
          </a:p>
          <a:p>
            <a:r>
              <a:rPr lang="en-US" dirty="0" smtClean="0"/>
              <a:t>Convention over configuration</a:t>
            </a:r>
          </a:p>
          <a:p>
            <a:r>
              <a:rPr lang="en-US" dirty="0" smtClean="0"/>
              <a:t>Open for extension, closed for modification</a:t>
            </a:r>
          </a:p>
          <a:p>
            <a:r>
              <a:rPr lang="en-US" dirty="0" smtClean="0"/>
              <a:t>Inversion of Control</a:t>
            </a:r>
            <a:r>
              <a:rPr lang="nl-NL" dirty="0" smtClean="0"/>
              <a:t> </a:t>
            </a:r>
            <a:r>
              <a:rPr lang="nl-NL" dirty="0" err="1" smtClean="0"/>
              <a:t>aka</a:t>
            </a:r>
            <a:r>
              <a:rPr lang="nl-NL" dirty="0" smtClean="0"/>
              <a:t> </a:t>
            </a:r>
            <a:r>
              <a:rPr lang="nl-NL" dirty="0" err="1" smtClean="0"/>
              <a:t>Dependency</a:t>
            </a:r>
            <a:r>
              <a:rPr lang="nl-NL" dirty="0" smtClean="0"/>
              <a:t> </a:t>
            </a:r>
            <a:r>
              <a:rPr lang="nl-NL" dirty="0" err="1" smtClean="0"/>
              <a:t>Injection</a:t>
            </a:r>
            <a:endParaRPr lang="nl-NL" dirty="0" smtClean="0"/>
          </a:p>
          <a:p>
            <a:pPr lvl="1"/>
            <a:r>
              <a:rPr lang="en-US" altLang="nl-NL" dirty="0"/>
              <a:t>Objects are more cohesive because they are no longer responsible for obtaining their own collaborators.</a:t>
            </a:r>
          </a:p>
          <a:p>
            <a:pPr lvl="1"/>
            <a:r>
              <a:rPr lang="en-US" altLang="nl-NL" dirty="0"/>
              <a:t>When used with interfaces, code is very loosely coupled.</a:t>
            </a:r>
          </a:p>
          <a:p>
            <a:endParaRPr lang="nl-NL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sp>
        <p:nvSpPr>
          <p:cNvPr id="11" name="Oval 10"/>
          <p:cNvSpPr/>
          <p:nvPr/>
        </p:nvSpPr>
        <p:spPr>
          <a:xfrm>
            <a:off x="5968538" y="2452255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sp>
        <p:nvSpPr>
          <p:cNvPr id="13" name="Oval 12"/>
          <p:cNvSpPr/>
          <p:nvPr/>
        </p:nvSpPr>
        <p:spPr>
          <a:xfrm>
            <a:off x="7817044" y="2644677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sp>
        <p:nvSpPr>
          <p:cNvPr id="14" name="Oval 13"/>
          <p:cNvSpPr/>
          <p:nvPr/>
        </p:nvSpPr>
        <p:spPr>
          <a:xfrm>
            <a:off x="5802728" y="3826277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sp>
        <p:nvSpPr>
          <p:cNvPr id="15" name="Oval 14"/>
          <p:cNvSpPr/>
          <p:nvPr/>
        </p:nvSpPr>
        <p:spPr>
          <a:xfrm>
            <a:off x="7299869" y="3630575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cxnSp>
        <p:nvCxnSpPr>
          <p:cNvPr id="17" name="Straight Arrow Connector 16"/>
          <p:cNvCxnSpPr>
            <a:endCxn id="13" idx="2"/>
          </p:cNvCxnSpPr>
          <p:nvPr/>
        </p:nvCxnSpPr>
        <p:spPr>
          <a:xfrm>
            <a:off x="6949885" y="2896788"/>
            <a:ext cx="867159" cy="130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5"/>
            <a:endCxn id="15" idx="1"/>
          </p:cNvCxnSpPr>
          <p:nvPr/>
        </p:nvCxnSpPr>
        <p:spPr>
          <a:xfrm>
            <a:off x="6947698" y="3105028"/>
            <a:ext cx="520168" cy="63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6"/>
          </p:cNvCxnSpPr>
          <p:nvPr/>
        </p:nvCxnSpPr>
        <p:spPr>
          <a:xfrm flipV="1">
            <a:off x="6949885" y="4131435"/>
            <a:ext cx="376520" cy="77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7"/>
            <a:endCxn id="13" idx="4"/>
          </p:cNvCxnSpPr>
          <p:nvPr/>
        </p:nvCxnSpPr>
        <p:spPr>
          <a:xfrm flipV="1">
            <a:off x="8279029" y="3409448"/>
            <a:ext cx="111594" cy="33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>
            <a:off x="6949885" y="4690773"/>
            <a:ext cx="636248" cy="288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" name="Straight Arrow Connector 28"/>
          <p:cNvCxnSpPr>
            <a:stCxn id="14" idx="5"/>
          </p:cNvCxnSpPr>
          <p:nvPr/>
        </p:nvCxnSpPr>
        <p:spPr>
          <a:xfrm>
            <a:off x="6781888" y="4479050"/>
            <a:ext cx="167997" cy="22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44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3" grpId="0" animBg="1"/>
      <p:bldP spid="14" grpId="0" animBg="1"/>
      <p:bldP spid="15" grpId="0" animBg="1"/>
      <p:bldP spid="27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14555</TotalTime>
  <Words>855</Words>
  <Application>Microsoft Office PowerPoint</Application>
  <PresentationFormat>On-screen Show (16:9)</PresentationFormat>
  <Paragraphs>233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Arial</vt:lpstr>
      <vt:lpstr>Arial Narrow</vt:lpstr>
      <vt:lpstr>Arial Unicode MS</vt:lpstr>
      <vt:lpstr>Calibri</vt:lpstr>
      <vt:lpstr>Wingdings</vt:lpstr>
      <vt:lpstr>Office-thema</vt:lpstr>
      <vt:lpstr>AMIS_WIDESCREEN</vt:lpstr>
      <vt:lpstr>Overview and History and Spring &amp; SpringBoot</vt:lpstr>
      <vt:lpstr>Agenda</vt:lpstr>
      <vt:lpstr>PowerPoint Presentation</vt:lpstr>
      <vt:lpstr>PowerPoint Presentation</vt:lpstr>
      <vt:lpstr>The Road to Spring</vt:lpstr>
      <vt:lpstr>PowerPoint Presentation</vt:lpstr>
      <vt:lpstr>PowerPoint Presentation</vt:lpstr>
      <vt:lpstr>PowerPoint Presentation</vt:lpstr>
      <vt:lpstr>Spring Fundamentals</vt:lpstr>
      <vt:lpstr>Spring Fundamentals</vt:lpstr>
      <vt:lpstr>Spring Fundamentals</vt:lpstr>
      <vt:lpstr>Template Pattern</vt:lpstr>
      <vt:lpstr>(2005:) Spring’s recommended  Application Guidelines and Architecture</vt:lpstr>
      <vt:lpstr>Spring’s recommended architecture</vt:lpstr>
      <vt:lpstr>PowerPoint Presentation</vt:lpstr>
      <vt:lpstr>Spring History</vt:lpstr>
      <vt:lpstr>Spring History</vt:lpstr>
      <vt:lpstr>Spring Framework – extends far beyond a bean container</vt:lpstr>
      <vt:lpstr>Spring – New Frontiers</vt:lpstr>
      <vt:lpstr>Spring Boot Takes an opinionated view of building production-ready Spring applications. Spring Boot favors convention over configuration and is designed to get you up  and running as quickly as possible. </vt:lpstr>
      <vt:lpstr>Spring &amp; Spring Boot but why?</vt:lpstr>
      <vt:lpstr>BUILD ANYTHING WITH SPRING BOOT</vt:lpstr>
      <vt:lpstr>Boot?</vt:lpstr>
      <vt:lpstr>PowerPoint Presentation</vt:lpstr>
      <vt:lpstr>Spring Boot – Release History</vt:lpstr>
      <vt:lpstr>PowerPoint Presentation</vt:lpstr>
      <vt:lpstr>Thank you!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Saskia van der Maat</dc:creator>
  <cp:keywords>oow17 review</cp:keywords>
  <dc:description>Amis - versie 1 - juni 2017
Ontwerp: Humming
Template: Ton Persoon</dc:description>
  <cp:lastModifiedBy>Lucas Jellema</cp:lastModifiedBy>
  <cp:revision>298</cp:revision>
  <dcterms:created xsi:type="dcterms:W3CDTF">2017-09-25T11:59:01Z</dcterms:created>
  <dcterms:modified xsi:type="dcterms:W3CDTF">2018-04-05T09:58:11Z</dcterms:modified>
</cp:coreProperties>
</file>